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6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109" autoAdjust="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fld id="{39FFB2F5-BD70-45FA-8B5A-43BC32C229E5}" type="slidenum"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965575" y="8820150"/>
            <a:ext cx="3030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fld id="{AA0077E5-5257-4B25-B3C7-26242A552327}" type="slidenum">
              <a:rPr lang="en-GB" altLang="en-US" sz="1200" b="1" i="1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</a:pPr>
              <a:t>1</a:t>
            </a:fld>
            <a:endParaRPr lang="en-GB" altLang="en-US" sz="1200" b="1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fld id="{D8380600-67AA-4778-9505-0E6C0FDC6887}" type="slidenum">
              <a:rPr lang="en-GB" altLang="en-US" sz="1200" b="1" i="1">
                <a:solidFill>
                  <a:srgbClr val="000000"/>
                </a:solidFill>
              </a:rPr>
              <a:pPr algn="r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</a:pPr>
              <a:t>1</a:t>
            </a:fld>
            <a:endParaRPr lang="en-GB" altLang="en-US" sz="1200" b="1" i="1">
              <a:solidFill>
                <a:srgbClr val="000000"/>
              </a:solidFill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1177925" y="695325"/>
            <a:ext cx="4641850" cy="34813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8" name="Text Box 4"/>
          <p:cNvSpPr>
            <a:spLocks noGrp="1" noChangeArrowheads="1"/>
          </p:cNvSpPr>
          <p:nvPr>
            <p:ph type="body"/>
          </p:nvPr>
        </p:nvSpPr>
        <p:spPr>
          <a:xfrm>
            <a:off x="933450" y="4410075"/>
            <a:ext cx="5129213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4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5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0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7991DBC-567D-4BEE-8549-651E407CB5F4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D6DC-23E7-4218-966D-AAD71ABF8CB8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AE8-B732-4C59-B302-519B345F8357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6E75-3CE7-4114-9DFF-1358FFA47AF4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54BD-00E0-458E-9576-42A12FB200DF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A613-D910-4B79-9475-73F7222851DC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234B-8F17-4F7C-B6A7-EFA115579ABA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4C4F-340F-4555-A911-46E9B49DDBC9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C4DD-1B31-477A-A9A4-00A47464840C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9050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400800" y="19050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2451E-4FDE-46E8-AFFD-729714208376}" type="datetime8">
              <a:rPr lang="en-US" altLang="en-US" smtClean="0"/>
              <a:t>11/2/2015 2:33 PM</a:t>
            </a:fld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3426-548F-457E-8C96-A5425AC07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5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BD72-2686-4530-BE27-6B3D2583FC7F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C3E4-26A3-4852-A95F-BB41749D972A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3DF-2767-4605-89D9-B56CA61DFD38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BD2A-04AC-4C53-AA60-217222DDCD41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9E8F-427B-4AA9-8266-75EDB451888F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4C8C-A3FA-4BB2-9D5E-B7CFA20D8555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6CED-8CF3-40CF-83C2-096B707802A0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467E-B071-4906-A814-A76CABC7D7B3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C1D0E-7069-4335-92C2-0EC1D5182B4D}" type="datetime8">
              <a:rPr lang="en-US" smtClean="0"/>
              <a:t>11/2/2015 2:33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7.</a:t>
            </a:r>
            <a:br>
              <a:rPr lang="en-US" dirty="0" smtClean="0"/>
            </a:br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Data Structures and Algorithms in C++, Goodrich, </a:t>
            </a:r>
            <a:r>
              <a:rPr lang="en-US" dirty="0" err="1"/>
              <a:t>Tamassia</a:t>
            </a:r>
            <a:r>
              <a:rPr lang="en-US" dirty="0"/>
              <a:t> and Mount (Wiley 2004) and slides from Nancy M. </a:t>
            </a:r>
            <a:r>
              <a:rPr lang="en-US" dirty="0" smtClean="0"/>
              <a:t>Amato</a:t>
            </a:r>
            <a:endParaRPr lang="en-US" dirty="0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120053" y="687428"/>
            <a:ext cx="4129282" cy="1646138"/>
            <a:chOff x="3278188" y="3456075"/>
            <a:chExt cx="4129220" cy="1645710"/>
          </a:xfrm>
        </p:grpSpPr>
        <p:sp>
          <p:nvSpPr>
            <p:cNvPr id="6" name="AutoShape 251"/>
            <p:cNvSpPr>
              <a:spLocks noChangeAspect="1" noChangeArrowheads="1"/>
            </p:cNvSpPr>
            <p:nvPr/>
          </p:nvSpPr>
          <p:spPr bwMode="auto">
            <a:xfrm>
              <a:off x="4340225" y="3456075"/>
              <a:ext cx="1892329" cy="3744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Make Money Fast!</a:t>
              </a:r>
            </a:p>
          </p:txBody>
        </p:sp>
        <p:sp>
          <p:nvSpPr>
            <p:cNvPr id="7" name="AutoShape 252"/>
            <p:cNvSpPr>
              <a:spLocks noChangeAspect="1" noChangeArrowheads="1"/>
            </p:cNvSpPr>
            <p:nvPr/>
          </p:nvSpPr>
          <p:spPr bwMode="auto">
            <a:xfrm>
              <a:off x="3278188" y="4454967"/>
              <a:ext cx="775768" cy="6468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Stock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Fraud</a:t>
              </a:r>
            </a:p>
          </p:txBody>
        </p:sp>
        <p:sp>
          <p:nvSpPr>
            <p:cNvPr id="8" name="AutoShape 253"/>
            <p:cNvSpPr>
              <a:spLocks noChangeAspect="1" noChangeArrowheads="1"/>
            </p:cNvSpPr>
            <p:nvPr/>
          </p:nvSpPr>
          <p:spPr bwMode="auto">
            <a:xfrm>
              <a:off x="4791075" y="4454966"/>
              <a:ext cx="990801" cy="6468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Ponzi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Scheme</a:t>
              </a:r>
            </a:p>
          </p:txBody>
        </p:sp>
        <p:cxnSp>
          <p:nvCxnSpPr>
            <p:cNvPr id="9" name="AutoShape 254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>
              <a:off x="5286390" y="3830549"/>
              <a:ext cx="86" cy="6244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55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flipH="1">
              <a:off x="3666072" y="3830549"/>
              <a:ext cx="1620318" cy="6244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AutoShape 256"/>
            <p:cNvSpPr>
              <a:spLocks noChangeAspect="1" noChangeArrowheads="1"/>
            </p:cNvSpPr>
            <p:nvPr/>
          </p:nvSpPr>
          <p:spPr bwMode="auto">
            <a:xfrm>
              <a:off x="6392863" y="4453380"/>
              <a:ext cx="1014545" cy="6468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Bank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Robbery</a:t>
              </a:r>
            </a:p>
          </p:txBody>
        </p:sp>
        <p:cxnSp>
          <p:nvCxnSpPr>
            <p:cNvPr id="12" name="AutoShape 257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>
              <a:off x="5286390" y="3830549"/>
              <a:ext cx="1613746" cy="62283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34319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Exercise: Preorder Traversal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In a </a:t>
            </a:r>
            <a:r>
              <a:rPr lang="en-US" altLang="en-US" sz="2000" i="1" dirty="0">
                <a:solidFill>
                  <a:schemeClr val="accent1"/>
                </a:solidFill>
              </a:rPr>
              <a:t>preorder traversal</a:t>
            </a:r>
            <a:r>
              <a:rPr lang="en-US" altLang="en-US" sz="2000" dirty="0"/>
              <a:t>, a node is visited before its descendants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List the nodes of this tree in preorder traversal order.</a:t>
            </a:r>
          </a:p>
        </p:txBody>
      </p:sp>
      <p:grpSp>
        <p:nvGrpSpPr>
          <p:cNvPr id="36869" name="Group 32"/>
          <p:cNvGrpSpPr>
            <a:grpSpLocks/>
          </p:cNvGrpSpPr>
          <p:nvPr/>
        </p:nvGrpSpPr>
        <p:grpSpPr bwMode="auto">
          <a:xfrm>
            <a:off x="7327898" y="2460624"/>
            <a:ext cx="3719513" cy="3119439"/>
            <a:chOff x="3135" y="1252"/>
            <a:chExt cx="2343" cy="1965"/>
          </a:xfrm>
        </p:grpSpPr>
        <p:sp>
          <p:nvSpPr>
            <p:cNvPr id="23561" name="AutoShape 33"/>
            <p:cNvSpPr>
              <a:spLocks noChangeAspect="1" noChangeArrowheads="1"/>
            </p:cNvSpPr>
            <p:nvPr/>
          </p:nvSpPr>
          <p:spPr bwMode="auto">
            <a:xfrm>
              <a:off x="4216" y="1252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3562" name="AutoShape 34"/>
            <p:cNvSpPr>
              <a:spLocks noChangeAspect="1" noChangeArrowheads="1"/>
            </p:cNvSpPr>
            <p:nvPr/>
          </p:nvSpPr>
          <p:spPr bwMode="auto">
            <a:xfrm>
              <a:off x="3384" y="1828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563" name="AutoShape 35"/>
            <p:cNvSpPr>
              <a:spLocks noChangeAspect="1" noChangeArrowheads="1"/>
            </p:cNvSpPr>
            <p:nvPr/>
          </p:nvSpPr>
          <p:spPr bwMode="auto">
            <a:xfrm>
              <a:off x="5247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564" name="AutoShape 36"/>
            <p:cNvSpPr>
              <a:spLocks noChangeAspect="1" noChangeArrowheads="1"/>
            </p:cNvSpPr>
            <p:nvPr/>
          </p:nvSpPr>
          <p:spPr bwMode="auto">
            <a:xfrm>
              <a:off x="4754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3565" name="AutoShape 37"/>
            <p:cNvSpPr>
              <a:spLocks noChangeAspect="1" noChangeArrowheads="1"/>
            </p:cNvSpPr>
            <p:nvPr/>
          </p:nvSpPr>
          <p:spPr bwMode="auto">
            <a:xfrm>
              <a:off x="4494" y="2403"/>
              <a:ext cx="23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3566" name="AutoShape 38"/>
            <p:cNvSpPr>
              <a:spLocks noChangeAspect="1" noChangeArrowheads="1"/>
            </p:cNvSpPr>
            <p:nvPr/>
          </p:nvSpPr>
          <p:spPr bwMode="auto">
            <a:xfrm>
              <a:off x="5007" y="2404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3567" name="AutoShape 39"/>
            <p:cNvSpPr>
              <a:spLocks noChangeAspect="1" noChangeArrowheads="1"/>
            </p:cNvSpPr>
            <p:nvPr/>
          </p:nvSpPr>
          <p:spPr bwMode="auto">
            <a:xfrm>
              <a:off x="3135" y="240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3568" name="AutoShape 40"/>
            <p:cNvSpPr>
              <a:spLocks noChangeAspect="1" noChangeArrowheads="1"/>
            </p:cNvSpPr>
            <p:nvPr/>
          </p:nvSpPr>
          <p:spPr bwMode="auto">
            <a:xfrm>
              <a:off x="3639" y="2404"/>
              <a:ext cx="216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36879" name="AutoShape 41"/>
            <p:cNvCxnSpPr>
              <a:cxnSpLocks noChangeShapeType="1"/>
              <a:stCxn id="23561" idx="2"/>
              <a:endCxn id="23562" idx="0"/>
            </p:cNvCxnSpPr>
            <p:nvPr/>
          </p:nvCxnSpPr>
          <p:spPr bwMode="auto">
            <a:xfrm flipH="1">
              <a:off x="3496" y="1486"/>
              <a:ext cx="83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0" name="AutoShape 42"/>
            <p:cNvCxnSpPr>
              <a:cxnSpLocks noChangeShapeType="1"/>
              <a:stCxn id="23561" idx="2"/>
              <a:endCxn id="23564" idx="0"/>
            </p:cNvCxnSpPr>
            <p:nvPr/>
          </p:nvCxnSpPr>
          <p:spPr bwMode="auto">
            <a:xfrm>
              <a:off x="4328" y="1486"/>
              <a:ext cx="54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1" name="AutoShape 43"/>
            <p:cNvCxnSpPr>
              <a:cxnSpLocks noChangeShapeType="1"/>
              <a:stCxn id="23561" idx="2"/>
              <a:endCxn id="23563" idx="0"/>
            </p:cNvCxnSpPr>
            <p:nvPr/>
          </p:nvCxnSpPr>
          <p:spPr bwMode="auto">
            <a:xfrm>
              <a:off x="4328" y="1486"/>
              <a:ext cx="1035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2" name="AutoShape 44"/>
            <p:cNvCxnSpPr>
              <a:cxnSpLocks noChangeShapeType="1"/>
              <a:stCxn id="23564" idx="2"/>
              <a:endCxn id="23566" idx="0"/>
            </p:cNvCxnSpPr>
            <p:nvPr/>
          </p:nvCxnSpPr>
          <p:spPr bwMode="auto">
            <a:xfrm>
              <a:off x="4870" y="2062"/>
              <a:ext cx="253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3" name="AutoShape 45"/>
            <p:cNvCxnSpPr>
              <a:cxnSpLocks noChangeShapeType="1"/>
              <a:stCxn id="23564" idx="2"/>
              <a:endCxn id="23565" idx="0"/>
            </p:cNvCxnSpPr>
            <p:nvPr/>
          </p:nvCxnSpPr>
          <p:spPr bwMode="auto">
            <a:xfrm flipH="1">
              <a:off x="4613" y="2062"/>
              <a:ext cx="257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4" name="AutoShape 46"/>
            <p:cNvCxnSpPr>
              <a:cxnSpLocks noChangeShapeType="1"/>
              <a:stCxn id="23562" idx="2"/>
              <a:endCxn id="23568" idx="0"/>
            </p:cNvCxnSpPr>
            <p:nvPr/>
          </p:nvCxnSpPr>
          <p:spPr bwMode="auto">
            <a:xfrm>
              <a:off x="3496" y="2062"/>
              <a:ext cx="251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5" name="AutoShape 47"/>
            <p:cNvCxnSpPr>
              <a:cxnSpLocks noChangeShapeType="1"/>
              <a:stCxn id="23562" idx="2"/>
              <a:endCxn id="23567" idx="0"/>
            </p:cNvCxnSpPr>
            <p:nvPr/>
          </p:nvCxnSpPr>
          <p:spPr bwMode="auto">
            <a:xfrm flipH="1">
              <a:off x="3247" y="2062"/>
              <a:ext cx="249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6" name="AutoShape 48"/>
            <p:cNvSpPr>
              <a:spLocks noChangeAspect="1" noChangeArrowheads="1"/>
            </p:cNvSpPr>
            <p:nvPr/>
          </p:nvSpPr>
          <p:spPr bwMode="auto">
            <a:xfrm>
              <a:off x="3289" y="2986"/>
              <a:ext cx="169" cy="2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23577" name="AutoShape 49"/>
            <p:cNvSpPr>
              <a:spLocks noChangeAspect="1" noChangeArrowheads="1"/>
            </p:cNvSpPr>
            <p:nvPr/>
          </p:nvSpPr>
          <p:spPr bwMode="auto">
            <a:xfrm>
              <a:off x="3655" y="2984"/>
              <a:ext cx="200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6888" name="AutoShape 50"/>
            <p:cNvCxnSpPr>
              <a:cxnSpLocks noChangeShapeType="1"/>
              <a:stCxn id="23568" idx="2"/>
              <a:endCxn id="23577" idx="0"/>
            </p:cNvCxnSpPr>
            <p:nvPr/>
          </p:nvCxnSpPr>
          <p:spPr bwMode="auto">
            <a:xfrm>
              <a:off x="3747" y="2638"/>
              <a:ext cx="8" cy="3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9" name="AutoShape 51"/>
            <p:cNvCxnSpPr>
              <a:cxnSpLocks noChangeShapeType="1"/>
              <a:stCxn id="23568" idx="2"/>
              <a:endCxn id="23576" idx="0"/>
            </p:cNvCxnSpPr>
            <p:nvPr/>
          </p:nvCxnSpPr>
          <p:spPr bwMode="auto">
            <a:xfrm flipH="1">
              <a:off x="3374" y="2638"/>
              <a:ext cx="373" cy="3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80" name="AutoShape 52"/>
            <p:cNvSpPr>
              <a:spLocks noChangeAspect="1" noChangeArrowheads="1"/>
            </p:cNvSpPr>
            <p:nvPr/>
          </p:nvSpPr>
          <p:spPr bwMode="auto">
            <a:xfrm>
              <a:off x="4026" y="298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36891" name="AutoShape 53"/>
            <p:cNvCxnSpPr>
              <a:cxnSpLocks noChangeShapeType="1"/>
              <a:stCxn id="23568" idx="2"/>
              <a:endCxn id="23580" idx="0"/>
            </p:cNvCxnSpPr>
            <p:nvPr/>
          </p:nvCxnSpPr>
          <p:spPr bwMode="auto">
            <a:xfrm>
              <a:off x="3747" y="2638"/>
              <a:ext cx="391" cy="34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1"/>
              <p:cNvSpPr txBox="1">
                <a:spLocks/>
              </p:cNvSpPr>
              <p:nvPr/>
            </p:nvSpPr>
            <p:spPr>
              <a:xfrm>
                <a:off x="2561430" y="4287836"/>
                <a:ext cx="4875211" cy="354171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None/>
                </a:pPr>
                <a:r>
                  <a:rPr lang="en-US" altLang="en-US" sz="2000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u="sng">
                        <a:latin typeface="Cambria Math" panose="02040503050406030204" pitchFamily="18" charset="0"/>
                      </a:rPr>
                      <m:t>preOrder</m:t>
                    </m:r>
                    <m:r>
                      <a:rPr lang="en-US" altLang="en-US" sz="2000" u="sng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u="sng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 u="sng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u="sng" dirty="0"/>
              </a:p>
              <a:p>
                <a:pPr marL="342900" indent="-342900">
                  <a:lnSpc>
                    <a:spcPct val="100000"/>
                  </a:lnSpc>
                  <a:spcBef>
                    <a:spcPts val="0"/>
                  </a:spcBef>
                  <a:buClr>
                    <a:schemeClr val="tx1"/>
                  </a:buClr>
                  <a:buSzPct val="110000"/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i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 smtClean="0"/>
              </a:p>
              <a:p>
                <a:pPr marL="342900" indent="-342900">
                  <a:lnSpc>
                    <a:spcPct val="100000"/>
                  </a:lnSpc>
                  <a:spcBef>
                    <a:spcPts val="0"/>
                  </a:spcBef>
                  <a:buClr>
                    <a:schemeClr val="tx1"/>
                  </a:buClr>
                  <a:buSzPct val="110000"/>
                  <a:buFont typeface="+mj-lt"/>
                  <a:buAutoNum type="arabicPeriod"/>
                </a:pPr>
                <a:r>
                  <a:rPr lang="en-US" altLang="en-US" sz="2000" b="1" dirty="0"/>
                  <a:t>for each </a:t>
                </a:r>
                <a:r>
                  <a:rPr lang="en-US" altLang="en-US" sz="2000" dirty="0"/>
                  <a:t>child </a:t>
                </a:r>
                <a14:m>
                  <m:oMath xmlns:m="http://schemas.openxmlformats.org/officeDocument/2006/math">
                    <m:r>
                      <a:rPr lang="en-US" altLang="en-US" sz="200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en-US" sz="2000" dirty="0" smtClean="0"/>
                  <a:t> </a:t>
                </a:r>
                <a:r>
                  <a:rPr lang="en-US" altLang="en-US" sz="2000" dirty="0"/>
                  <a:t>of </a:t>
                </a:r>
                <a14:m>
                  <m:oMath xmlns:m="http://schemas.openxmlformats.org/officeDocument/2006/math">
                    <m:r>
                      <a:rPr lang="en-US" altLang="en-US" sz="20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2000" dirty="0" smtClean="0"/>
              </a:p>
              <a:p>
                <a:pPr marL="342900" indent="-342900">
                  <a:lnSpc>
                    <a:spcPct val="100000"/>
                  </a:lnSpc>
                  <a:spcBef>
                    <a:spcPts val="0"/>
                  </a:spcBef>
                  <a:buClr>
                    <a:schemeClr val="tx1"/>
                  </a:buClr>
                  <a:buSzPct val="110000"/>
                  <a:buFont typeface="+mj-lt"/>
                  <a:buAutoNum type="arabicPeriod"/>
                </a:pPr>
                <a:r>
                  <a:rPr lang="en-US" altLang="en-US" sz="2000" dirty="0"/>
                  <a:t> </a:t>
                </a:r>
                <a:r>
                  <a:rPr lang="en-US" altLang="en-US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smtClean="0">
                        <a:latin typeface="Cambria Math" panose="02040503050406030204" pitchFamily="18" charset="0"/>
                      </a:rPr>
                      <m:t>preOrder</m:t>
                    </m:r>
                    <m:r>
                      <a:rPr lang="en-US" alt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8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430" y="4287836"/>
                <a:ext cx="4875211" cy="3541714"/>
              </a:xfrm>
              <a:prstGeom prst="rect">
                <a:avLst/>
              </a:prstGeom>
              <a:blipFill rotWithShape="0">
                <a:blip r:embed="rId2"/>
                <a:stretch>
                  <a:fillRect l="-1500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5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Postorder Traversal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In a </a:t>
            </a:r>
            <a:r>
              <a:rPr lang="en-US" altLang="en-US" sz="2000" i="1" dirty="0" err="1">
                <a:solidFill>
                  <a:schemeClr val="accent1"/>
                </a:solidFill>
              </a:rPr>
              <a:t>postorder</a:t>
            </a:r>
            <a:r>
              <a:rPr lang="en-US" altLang="en-US" sz="2000" i="1" dirty="0">
                <a:solidFill>
                  <a:schemeClr val="accent1"/>
                </a:solidFill>
              </a:rPr>
              <a:t> traversal</a:t>
            </a:r>
            <a:r>
              <a:rPr lang="en-US" altLang="en-US" sz="2000" i="1" dirty="0"/>
              <a:t>, a node is visited after its </a:t>
            </a:r>
            <a:r>
              <a:rPr lang="en-US" altLang="en-US" sz="2000" dirty="0"/>
              <a:t>descendants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Application: compute space used by files in a directory and its subdirectories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u="sng" smtClean="0">
                        <a:latin typeface="Cambria Math" panose="02040503050406030204" pitchFamily="18" charset="0"/>
                      </a:rPr>
                      <m:t>postOrder</m:t>
                    </m:r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u="sng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 smtClean="0"/>
                  <a:t>for each child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 smtClean="0"/>
                  <a:t>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postOrder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003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255921" y="3994759"/>
            <a:ext cx="7639038" cy="2709506"/>
            <a:chOff x="2484595" y="3505200"/>
            <a:chExt cx="7639038" cy="2709506"/>
          </a:xfrm>
        </p:grpSpPr>
        <p:sp>
          <p:nvSpPr>
            <p:cNvPr id="37893" name="AutoShape 5"/>
            <p:cNvSpPr>
              <a:spLocks noChangeAspect="1" noChangeArrowheads="1"/>
            </p:cNvSpPr>
            <p:nvPr/>
          </p:nvSpPr>
          <p:spPr bwMode="auto">
            <a:xfrm>
              <a:off x="6175532" y="3738603"/>
              <a:ext cx="707834" cy="3745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cs16/</a:t>
              </a:r>
            </a:p>
          </p:txBody>
        </p:sp>
        <p:sp>
          <p:nvSpPr>
            <p:cNvPr id="37894" name="AutoShape 6"/>
            <p:cNvSpPr>
              <a:spLocks noChangeAspect="1" noChangeArrowheads="1"/>
            </p:cNvSpPr>
            <p:nvPr/>
          </p:nvSpPr>
          <p:spPr bwMode="auto">
            <a:xfrm>
              <a:off x="3019582" y="4653003"/>
              <a:ext cx="1315704" cy="3745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 dirty="0" err="1">
                  <a:solidFill>
                    <a:schemeClr val="tx1"/>
                  </a:solidFill>
                </a:rPr>
                <a:t>homeworks</a:t>
              </a:r>
              <a:r>
                <a:rPr lang="en-US" altLang="en-US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37895" name="AutoShape 7"/>
            <p:cNvSpPr>
              <a:spLocks noChangeAspect="1" noChangeArrowheads="1"/>
            </p:cNvSpPr>
            <p:nvPr/>
          </p:nvSpPr>
          <p:spPr bwMode="auto">
            <a:xfrm>
              <a:off x="9205914" y="4516795"/>
              <a:ext cx="917719" cy="6469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todo.txt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1K</a:t>
              </a:r>
            </a:p>
          </p:txBody>
        </p:sp>
        <p:sp>
          <p:nvSpPr>
            <p:cNvPr id="37896" name="AutoShape 8"/>
            <p:cNvSpPr>
              <a:spLocks noChangeAspect="1" noChangeArrowheads="1"/>
            </p:cNvSpPr>
            <p:nvPr/>
          </p:nvSpPr>
          <p:spPr bwMode="auto">
            <a:xfrm>
              <a:off x="7042308" y="4653003"/>
              <a:ext cx="1141793" cy="3745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programs/</a:t>
              </a:r>
            </a:p>
          </p:txBody>
        </p:sp>
        <p:sp>
          <p:nvSpPr>
            <p:cNvPr id="37897" name="AutoShape 9"/>
            <p:cNvSpPr>
              <a:spLocks noChangeAspect="1" noChangeArrowheads="1"/>
            </p:cNvSpPr>
            <p:nvPr/>
          </p:nvSpPr>
          <p:spPr bwMode="auto">
            <a:xfrm>
              <a:off x="5524658" y="5567720"/>
              <a:ext cx="1121409" cy="6469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DDR.java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10K</a:t>
              </a:r>
            </a:p>
          </p:txBody>
        </p:sp>
        <p:sp>
          <p:nvSpPr>
            <p:cNvPr id="37898" name="AutoShape 10"/>
            <p:cNvSpPr>
              <a:spLocks noChangeAspect="1" noChangeArrowheads="1"/>
            </p:cNvSpPr>
            <p:nvPr/>
          </p:nvSpPr>
          <p:spPr bwMode="auto">
            <a:xfrm>
              <a:off x="6997857" y="5567720"/>
              <a:ext cx="1292654" cy="6469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Stocks.java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25K</a:t>
              </a:r>
            </a:p>
          </p:txBody>
        </p:sp>
        <p:sp>
          <p:nvSpPr>
            <p:cNvPr id="37899" name="AutoShape 11"/>
            <p:cNvSpPr>
              <a:spLocks noChangeAspect="1" noChangeArrowheads="1"/>
            </p:cNvSpPr>
            <p:nvPr/>
          </p:nvSpPr>
          <p:spPr bwMode="auto">
            <a:xfrm>
              <a:off x="2484595" y="5567720"/>
              <a:ext cx="963930" cy="6469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chemeClr val="tx1"/>
                  </a:solidFill>
                </a:rPr>
                <a:t>h1c.doc</a:t>
              </a:r>
              <a:br>
                <a:rPr lang="en-US" altLang="en-US" sz="1600" dirty="0">
                  <a:solidFill>
                    <a:schemeClr val="tx1"/>
                  </a:solidFill>
                </a:rPr>
              </a:br>
              <a:r>
                <a:rPr lang="en-US" altLang="en-US" sz="1600" dirty="0">
                  <a:solidFill>
                    <a:schemeClr val="tx1"/>
                  </a:solidFill>
                </a:rPr>
                <a:t>3K</a:t>
              </a:r>
            </a:p>
          </p:txBody>
        </p:sp>
        <p:sp>
          <p:nvSpPr>
            <p:cNvPr id="37900" name="AutoShape 12"/>
            <p:cNvSpPr>
              <a:spLocks noChangeAspect="1" noChangeArrowheads="1"/>
            </p:cNvSpPr>
            <p:nvPr/>
          </p:nvSpPr>
          <p:spPr bwMode="auto">
            <a:xfrm>
              <a:off x="3964146" y="5567720"/>
              <a:ext cx="1075617" cy="6469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chemeClr val="tx1"/>
                  </a:solidFill>
                </a:rPr>
                <a:t>h1nc.doc</a:t>
              </a:r>
              <a:br>
                <a:rPr lang="en-US" altLang="en-US" sz="1600" dirty="0">
                  <a:solidFill>
                    <a:schemeClr val="tx1"/>
                  </a:solidFill>
                </a:rPr>
              </a:br>
              <a:r>
                <a:rPr lang="en-US" altLang="en-US" sz="1600" dirty="0">
                  <a:solidFill>
                    <a:schemeClr val="tx1"/>
                  </a:solidFill>
                </a:rPr>
                <a:t>2K</a:t>
              </a:r>
            </a:p>
          </p:txBody>
        </p:sp>
        <p:cxnSp>
          <p:nvCxnSpPr>
            <p:cNvPr id="37901" name="AutoShape 13"/>
            <p:cNvCxnSpPr>
              <a:cxnSpLocks noChangeShapeType="1"/>
              <a:stCxn id="37893" idx="2"/>
              <a:endCxn id="37894" idx="0"/>
            </p:cNvCxnSpPr>
            <p:nvPr/>
          </p:nvCxnSpPr>
          <p:spPr bwMode="auto">
            <a:xfrm flipH="1">
              <a:off x="3677434" y="4113174"/>
              <a:ext cx="2852015" cy="539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2" name="AutoShape 14"/>
            <p:cNvCxnSpPr>
              <a:cxnSpLocks noChangeShapeType="1"/>
              <a:stCxn id="37893" idx="2"/>
              <a:endCxn id="37896" idx="0"/>
            </p:cNvCxnSpPr>
            <p:nvPr/>
          </p:nvCxnSpPr>
          <p:spPr bwMode="auto">
            <a:xfrm>
              <a:off x="6529449" y="4113174"/>
              <a:ext cx="1083756" cy="539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3" name="AutoShape 15"/>
            <p:cNvCxnSpPr>
              <a:cxnSpLocks noChangeShapeType="1"/>
              <a:stCxn id="37893" idx="2"/>
              <a:endCxn id="37895" idx="0"/>
            </p:cNvCxnSpPr>
            <p:nvPr/>
          </p:nvCxnSpPr>
          <p:spPr bwMode="auto">
            <a:xfrm>
              <a:off x="6529449" y="4113174"/>
              <a:ext cx="3135325" cy="4036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4" name="AutoShape 16"/>
            <p:cNvCxnSpPr>
              <a:cxnSpLocks noChangeShapeType="1"/>
              <a:stCxn id="37896" idx="2"/>
              <a:endCxn id="37898" idx="0"/>
            </p:cNvCxnSpPr>
            <p:nvPr/>
          </p:nvCxnSpPr>
          <p:spPr bwMode="auto">
            <a:xfrm>
              <a:off x="7613205" y="5027574"/>
              <a:ext cx="30979" cy="5401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5" name="AutoShape 17"/>
            <p:cNvCxnSpPr>
              <a:cxnSpLocks noChangeShapeType="1"/>
              <a:stCxn id="37896" idx="2"/>
              <a:endCxn id="37897" idx="0"/>
            </p:cNvCxnSpPr>
            <p:nvPr/>
          </p:nvCxnSpPr>
          <p:spPr bwMode="auto">
            <a:xfrm flipH="1">
              <a:off x="6085363" y="5027574"/>
              <a:ext cx="1527842" cy="5401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6" name="AutoShape 18"/>
            <p:cNvCxnSpPr>
              <a:cxnSpLocks noChangeShapeType="1"/>
              <a:stCxn id="37894" idx="2"/>
              <a:endCxn id="37900" idx="0"/>
            </p:cNvCxnSpPr>
            <p:nvPr/>
          </p:nvCxnSpPr>
          <p:spPr bwMode="auto">
            <a:xfrm>
              <a:off x="3677434" y="5027574"/>
              <a:ext cx="824521" cy="5401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7" name="AutoShape 19"/>
            <p:cNvCxnSpPr>
              <a:cxnSpLocks noChangeShapeType="1"/>
              <a:stCxn id="37894" idx="2"/>
              <a:endCxn id="37899" idx="0"/>
            </p:cNvCxnSpPr>
            <p:nvPr/>
          </p:nvCxnSpPr>
          <p:spPr bwMode="auto">
            <a:xfrm flipH="1">
              <a:off x="2966560" y="5027574"/>
              <a:ext cx="710874" cy="5401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8" name="AutoShape 20"/>
            <p:cNvSpPr>
              <a:spLocks noChangeAspect="1" noChangeArrowheads="1"/>
            </p:cNvSpPr>
            <p:nvPr/>
          </p:nvSpPr>
          <p:spPr bwMode="auto">
            <a:xfrm>
              <a:off x="8588271" y="5566133"/>
              <a:ext cx="1220392" cy="6469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Robot.java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20K</a:t>
              </a:r>
            </a:p>
          </p:txBody>
        </p:sp>
        <p:cxnSp>
          <p:nvCxnSpPr>
            <p:cNvPr id="37909" name="AutoShape 21"/>
            <p:cNvCxnSpPr>
              <a:cxnSpLocks noChangeShapeType="1"/>
              <a:stCxn id="37896" idx="2"/>
              <a:endCxn id="37908" idx="0"/>
            </p:cNvCxnSpPr>
            <p:nvPr/>
          </p:nvCxnSpPr>
          <p:spPr bwMode="auto">
            <a:xfrm>
              <a:off x="7613205" y="5027574"/>
              <a:ext cx="1585262" cy="5385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0" name="Text Box 22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3382963" y="43180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2649538" y="51943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6705600" y="43180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4249738" y="51943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>
              <a:off x="5554663" y="51816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37916" name="Text Box 28"/>
            <p:cNvSpPr txBox="1">
              <a:spLocks noChangeArrowheads="1"/>
            </p:cNvSpPr>
            <p:nvPr/>
          </p:nvSpPr>
          <p:spPr bwMode="auto">
            <a:xfrm>
              <a:off x="7154863" y="51816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37917" name="Text Box 29"/>
            <p:cNvSpPr txBox="1">
              <a:spLocks noChangeArrowheads="1"/>
            </p:cNvSpPr>
            <p:nvPr/>
          </p:nvSpPr>
          <p:spPr bwMode="auto">
            <a:xfrm>
              <a:off x="9010650" y="51816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37918" name="Text Box 30"/>
            <p:cNvSpPr txBox="1">
              <a:spLocks noChangeArrowheads="1"/>
            </p:cNvSpPr>
            <p:nvPr/>
          </p:nvSpPr>
          <p:spPr bwMode="auto">
            <a:xfrm>
              <a:off x="9555163" y="41148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38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Exercise: Postorder Traversal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i="1" dirty="0" err="1" smtClean="0">
                <a:solidFill>
                  <a:schemeClr val="accent1"/>
                </a:solidFill>
              </a:rPr>
              <a:t>postorder</a:t>
            </a:r>
            <a:r>
              <a:rPr lang="en-US" i="1" dirty="0" smtClean="0">
                <a:solidFill>
                  <a:schemeClr val="accent1"/>
                </a:solidFill>
              </a:rPr>
              <a:t> traversal</a:t>
            </a:r>
            <a:r>
              <a:rPr lang="en-US" dirty="0" smtClean="0"/>
              <a:t>, a node is visited after its descendants</a:t>
            </a:r>
          </a:p>
          <a:p>
            <a:r>
              <a:rPr lang="en-US" dirty="0" smtClean="0"/>
              <a:t>List the nodes of this tree in </a:t>
            </a:r>
            <a:r>
              <a:rPr lang="en-US" dirty="0" err="1" smtClean="0"/>
              <a:t>postorder</a:t>
            </a:r>
            <a:r>
              <a:rPr lang="en-US" dirty="0" smtClean="0"/>
              <a:t> traversal order.</a:t>
            </a:r>
            <a:endParaRPr lang="en-US" dirty="0"/>
          </a:p>
        </p:txBody>
      </p:sp>
      <p:grpSp>
        <p:nvGrpSpPr>
          <p:cNvPr id="38917" name="Group 60"/>
          <p:cNvGrpSpPr>
            <a:grpSpLocks/>
          </p:cNvGrpSpPr>
          <p:nvPr/>
        </p:nvGrpSpPr>
        <p:grpSpPr bwMode="auto">
          <a:xfrm>
            <a:off x="7327898" y="3048000"/>
            <a:ext cx="3719513" cy="3119439"/>
            <a:chOff x="3135" y="1252"/>
            <a:chExt cx="2343" cy="1965"/>
          </a:xfrm>
        </p:grpSpPr>
        <p:sp>
          <p:nvSpPr>
            <p:cNvPr id="38919" name="AutoShape 61"/>
            <p:cNvSpPr>
              <a:spLocks noChangeAspect="1" noChangeArrowheads="1"/>
            </p:cNvSpPr>
            <p:nvPr/>
          </p:nvSpPr>
          <p:spPr bwMode="auto">
            <a:xfrm>
              <a:off x="4216" y="1252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8920" name="AutoShape 62"/>
            <p:cNvSpPr>
              <a:spLocks noChangeAspect="1" noChangeArrowheads="1"/>
            </p:cNvSpPr>
            <p:nvPr/>
          </p:nvSpPr>
          <p:spPr bwMode="auto">
            <a:xfrm>
              <a:off x="3384" y="1828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8921" name="AutoShape 63"/>
            <p:cNvSpPr>
              <a:spLocks noChangeAspect="1" noChangeArrowheads="1"/>
            </p:cNvSpPr>
            <p:nvPr/>
          </p:nvSpPr>
          <p:spPr bwMode="auto">
            <a:xfrm>
              <a:off x="5247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8922" name="AutoShape 64"/>
            <p:cNvSpPr>
              <a:spLocks noChangeAspect="1" noChangeArrowheads="1"/>
            </p:cNvSpPr>
            <p:nvPr/>
          </p:nvSpPr>
          <p:spPr bwMode="auto">
            <a:xfrm>
              <a:off x="4754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8923" name="AutoShape 65"/>
            <p:cNvSpPr>
              <a:spLocks noChangeAspect="1" noChangeArrowheads="1"/>
            </p:cNvSpPr>
            <p:nvPr/>
          </p:nvSpPr>
          <p:spPr bwMode="auto">
            <a:xfrm>
              <a:off x="4494" y="2403"/>
              <a:ext cx="23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8924" name="AutoShape 66"/>
            <p:cNvSpPr>
              <a:spLocks noChangeAspect="1" noChangeArrowheads="1"/>
            </p:cNvSpPr>
            <p:nvPr/>
          </p:nvSpPr>
          <p:spPr bwMode="auto">
            <a:xfrm>
              <a:off x="5007" y="2404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8925" name="AutoShape 67"/>
            <p:cNvSpPr>
              <a:spLocks noChangeAspect="1" noChangeArrowheads="1"/>
            </p:cNvSpPr>
            <p:nvPr/>
          </p:nvSpPr>
          <p:spPr bwMode="auto">
            <a:xfrm>
              <a:off x="3135" y="240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8926" name="AutoShape 68"/>
            <p:cNvSpPr>
              <a:spLocks noChangeAspect="1" noChangeArrowheads="1"/>
            </p:cNvSpPr>
            <p:nvPr/>
          </p:nvSpPr>
          <p:spPr bwMode="auto">
            <a:xfrm>
              <a:off x="3639" y="2404"/>
              <a:ext cx="216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38927" name="AutoShape 69"/>
            <p:cNvCxnSpPr>
              <a:cxnSpLocks noChangeShapeType="1"/>
              <a:stCxn id="38919" idx="2"/>
              <a:endCxn id="38920" idx="0"/>
            </p:cNvCxnSpPr>
            <p:nvPr/>
          </p:nvCxnSpPr>
          <p:spPr bwMode="auto">
            <a:xfrm flipH="1">
              <a:off x="3496" y="1486"/>
              <a:ext cx="83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8" name="AutoShape 70"/>
            <p:cNvCxnSpPr>
              <a:cxnSpLocks noChangeShapeType="1"/>
              <a:stCxn id="38919" idx="2"/>
              <a:endCxn id="38922" idx="0"/>
            </p:cNvCxnSpPr>
            <p:nvPr/>
          </p:nvCxnSpPr>
          <p:spPr bwMode="auto">
            <a:xfrm>
              <a:off x="4328" y="1486"/>
              <a:ext cx="54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9" name="AutoShape 71"/>
            <p:cNvCxnSpPr>
              <a:cxnSpLocks noChangeShapeType="1"/>
              <a:stCxn id="38919" idx="2"/>
              <a:endCxn id="38921" idx="0"/>
            </p:cNvCxnSpPr>
            <p:nvPr/>
          </p:nvCxnSpPr>
          <p:spPr bwMode="auto">
            <a:xfrm>
              <a:off x="4328" y="1486"/>
              <a:ext cx="1035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0" name="AutoShape 72"/>
            <p:cNvCxnSpPr>
              <a:cxnSpLocks noChangeShapeType="1"/>
              <a:stCxn id="38922" idx="2"/>
              <a:endCxn id="38924" idx="0"/>
            </p:cNvCxnSpPr>
            <p:nvPr/>
          </p:nvCxnSpPr>
          <p:spPr bwMode="auto">
            <a:xfrm>
              <a:off x="4870" y="2062"/>
              <a:ext cx="253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1" name="AutoShape 73"/>
            <p:cNvCxnSpPr>
              <a:cxnSpLocks noChangeShapeType="1"/>
              <a:stCxn id="38922" idx="2"/>
              <a:endCxn id="38923" idx="0"/>
            </p:cNvCxnSpPr>
            <p:nvPr/>
          </p:nvCxnSpPr>
          <p:spPr bwMode="auto">
            <a:xfrm flipH="1">
              <a:off x="4613" y="2062"/>
              <a:ext cx="257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2" name="AutoShape 74"/>
            <p:cNvCxnSpPr>
              <a:cxnSpLocks noChangeShapeType="1"/>
              <a:stCxn id="38920" idx="2"/>
              <a:endCxn id="38926" idx="0"/>
            </p:cNvCxnSpPr>
            <p:nvPr/>
          </p:nvCxnSpPr>
          <p:spPr bwMode="auto">
            <a:xfrm>
              <a:off x="3496" y="2062"/>
              <a:ext cx="251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3" name="AutoShape 75"/>
            <p:cNvCxnSpPr>
              <a:cxnSpLocks noChangeShapeType="1"/>
              <a:stCxn id="38920" idx="2"/>
              <a:endCxn id="38925" idx="0"/>
            </p:cNvCxnSpPr>
            <p:nvPr/>
          </p:nvCxnSpPr>
          <p:spPr bwMode="auto">
            <a:xfrm flipH="1">
              <a:off x="3247" y="2062"/>
              <a:ext cx="249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34" name="AutoShape 76"/>
            <p:cNvSpPr>
              <a:spLocks noChangeAspect="1" noChangeArrowheads="1"/>
            </p:cNvSpPr>
            <p:nvPr/>
          </p:nvSpPr>
          <p:spPr bwMode="auto">
            <a:xfrm>
              <a:off x="3289" y="2986"/>
              <a:ext cx="169" cy="2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8935" name="AutoShape 77"/>
            <p:cNvSpPr>
              <a:spLocks noChangeAspect="1" noChangeArrowheads="1"/>
            </p:cNvSpPr>
            <p:nvPr/>
          </p:nvSpPr>
          <p:spPr bwMode="auto">
            <a:xfrm>
              <a:off x="3655" y="2984"/>
              <a:ext cx="200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8936" name="AutoShape 78"/>
            <p:cNvCxnSpPr>
              <a:cxnSpLocks noChangeShapeType="1"/>
              <a:stCxn id="38926" idx="2"/>
              <a:endCxn id="38935" idx="0"/>
            </p:cNvCxnSpPr>
            <p:nvPr/>
          </p:nvCxnSpPr>
          <p:spPr bwMode="auto">
            <a:xfrm>
              <a:off x="3747" y="2638"/>
              <a:ext cx="8" cy="3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7" name="AutoShape 79"/>
            <p:cNvCxnSpPr>
              <a:cxnSpLocks noChangeShapeType="1"/>
              <a:stCxn id="38926" idx="2"/>
              <a:endCxn id="38934" idx="0"/>
            </p:cNvCxnSpPr>
            <p:nvPr/>
          </p:nvCxnSpPr>
          <p:spPr bwMode="auto">
            <a:xfrm flipH="1">
              <a:off x="3374" y="2638"/>
              <a:ext cx="373" cy="3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38" name="AutoShape 80"/>
            <p:cNvSpPr>
              <a:spLocks noChangeAspect="1" noChangeArrowheads="1"/>
            </p:cNvSpPr>
            <p:nvPr/>
          </p:nvSpPr>
          <p:spPr bwMode="auto">
            <a:xfrm>
              <a:off x="4026" y="298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38939" name="AutoShape 81"/>
            <p:cNvCxnSpPr>
              <a:cxnSpLocks noChangeShapeType="1"/>
              <a:stCxn id="38926" idx="2"/>
              <a:endCxn id="38938" idx="0"/>
            </p:cNvCxnSpPr>
            <p:nvPr/>
          </p:nvCxnSpPr>
          <p:spPr bwMode="auto">
            <a:xfrm>
              <a:off x="3747" y="2638"/>
              <a:ext cx="391" cy="34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1"/>
              <p:cNvSpPr txBox="1">
                <a:spLocks/>
              </p:cNvSpPr>
              <p:nvPr/>
            </p:nvSpPr>
            <p:spPr>
              <a:xfrm>
                <a:off x="3013868" y="4464127"/>
                <a:ext cx="4875211" cy="354171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2000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u="sng" smtClean="0">
                        <a:latin typeface="Cambria Math" panose="02040503050406030204" pitchFamily="18" charset="0"/>
                      </a:rPr>
                      <m:t>postOrder</m:t>
                    </m:r>
                    <m:r>
                      <a:rPr lang="en-US" sz="200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u="sng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 smtClean="0"/>
                  <a:t>for each child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 smtClean="0"/>
                  <a:t> of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postOrder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868" y="4464127"/>
                <a:ext cx="4875211" cy="3541714"/>
              </a:xfrm>
              <a:prstGeom prst="rect">
                <a:avLst/>
              </a:prstGeom>
              <a:blipFill rotWithShape="0">
                <a:blip r:embed="rId2"/>
                <a:stretch>
                  <a:fillRect l="-2000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4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Tree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i="1" dirty="0">
                <a:solidFill>
                  <a:schemeClr val="accent1"/>
                </a:solidFill>
              </a:rPr>
              <a:t>binary tree</a:t>
            </a:r>
            <a:r>
              <a:rPr lang="en-US" altLang="en-US" sz="2000" i="1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is a tree with the following properties: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Each internal node has two children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The children of a node are an ordered pair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000" dirty="0"/>
              <a:t>We call the children of an internal node </a:t>
            </a:r>
            <a:r>
              <a:rPr lang="en-US" altLang="en-US" sz="2000" i="1" dirty="0">
                <a:solidFill>
                  <a:schemeClr val="accent1"/>
                </a:solidFill>
              </a:rPr>
              <a:t>left child</a:t>
            </a:r>
            <a:r>
              <a:rPr lang="en-US" altLang="en-US" sz="2000" i="1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i="1" dirty="0">
                <a:solidFill>
                  <a:schemeClr val="accent1"/>
                </a:solidFill>
              </a:rPr>
              <a:t>right </a:t>
            </a:r>
            <a:r>
              <a:rPr lang="en-US" altLang="en-US" sz="2000" i="1" dirty="0" smtClean="0">
                <a:solidFill>
                  <a:schemeClr val="accent1"/>
                </a:solidFill>
              </a:rPr>
              <a:t>child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000" dirty="0" smtClean="0"/>
              <a:t>If a child has only one child, the tree is </a:t>
            </a:r>
            <a:r>
              <a:rPr lang="en-US" altLang="en-US" sz="2000" i="1" dirty="0" smtClean="0">
                <a:solidFill>
                  <a:schemeClr val="accent1"/>
                </a:solidFill>
              </a:rPr>
              <a:t>improper</a:t>
            </a:r>
            <a:endParaRPr lang="en-US" altLang="en-US" sz="20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000" dirty="0"/>
              <a:t>Alternative recursive definition: a binary tree is either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a tree consisting of a single node, or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a tree whose root has an ordered pair of children, each of which is a binary tree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Arithmetic expressions</a:t>
            </a:r>
          </a:p>
          <a:p>
            <a:pPr lvl="1"/>
            <a:r>
              <a:rPr lang="en-US" dirty="0" smtClean="0"/>
              <a:t>Decision processes</a:t>
            </a:r>
          </a:p>
          <a:p>
            <a:pPr lvl="1"/>
            <a:r>
              <a:rPr lang="en-US" dirty="0" smtClean="0"/>
              <a:t>Searching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836982" y="3489105"/>
            <a:ext cx="3362830" cy="3119259"/>
            <a:chOff x="6946900" y="3121115"/>
            <a:chExt cx="3362830" cy="3119259"/>
          </a:xfrm>
        </p:grpSpPr>
        <p:sp>
          <p:nvSpPr>
            <p:cNvPr id="26632" name="AutoShape 7"/>
            <p:cNvSpPr>
              <a:spLocks noChangeAspect="1" noChangeArrowheads="1"/>
            </p:cNvSpPr>
            <p:nvPr/>
          </p:nvSpPr>
          <p:spPr bwMode="auto">
            <a:xfrm>
              <a:off x="8448675" y="3121115"/>
              <a:ext cx="355062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6633" name="AutoShape 8"/>
            <p:cNvSpPr>
              <a:spLocks noChangeAspect="1" noChangeArrowheads="1"/>
            </p:cNvSpPr>
            <p:nvPr/>
          </p:nvSpPr>
          <p:spPr bwMode="auto">
            <a:xfrm>
              <a:off x="7462838" y="4035515"/>
              <a:ext cx="355062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6634" name="AutoShape 10"/>
            <p:cNvSpPr>
              <a:spLocks noChangeAspect="1" noChangeArrowheads="1"/>
            </p:cNvSpPr>
            <p:nvPr/>
          </p:nvSpPr>
          <p:spPr bwMode="auto">
            <a:xfrm>
              <a:off x="9429750" y="4035515"/>
              <a:ext cx="367476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6635" name="AutoShape 11"/>
            <p:cNvSpPr>
              <a:spLocks noChangeAspect="1" noChangeArrowheads="1"/>
            </p:cNvSpPr>
            <p:nvPr/>
          </p:nvSpPr>
          <p:spPr bwMode="auto">
            <a:xfrm>
              <a:off x="8948739" y="4949915"/>
              <a:ext cx="342647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6636" name="AutoShape 12"/>
            <p:cNvSpPr>
              <a:spLocks noChangeAspect="1" noChangeArrowheads="1"/>
            </p:cNvSpPr>
            <p:nvPr/>
          </p:nvSpPr>
          <p:spPr bwMode="auto">
            <a:xfrm>
              <a:off x="9931401" y="4948278"/>
              <a:ext cx="378329" cy="3745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6637" name="AutoShape 13"/>
            <p:cNvSpPr>
              <a:spLocks noChangeAspect="1" noChangeArrowheads="1"/>
            </p:cNvSpPr>
            <p:nvPr/>
          </p:nvSpPr>
          <p:spPr bwMode="auto">
            <a:xfrm>
              <a:off x="6946900" y="4948328"/>
              <a:ext cx="367476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638" name="AutoShape 14"/>
            <p:cNvSpPr>
              <a:spLocks noChangeAspect="1" noChangeArrowheads="1"/>
            </p:cNvSpPr>
            <p:nvPr/>
          </p:nvSpPr>
          <p:spPr bwMode="auto">
            <a:xfrm>
              <a:off x="7974013" y="4949915"/>
              <a:ext cx="355062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39948" name="AutoShape 15"/>
            <p:cNvCxnSpPr>
              <a:cxnSpLocks noChangeShapeType="1"/>
              <a:stCxn id="26632" idx="2"/>
              <a:endCxn id="26633" idx="0"/>
            </p:cNvCxnSpPr>
            <p:nvPr/>
          </p:nvCxnSpPr>
          <p:spPr bwMode="auto">
            <a:xfrm flipH="1">
              <a:off x="7640370" y="3492411"/>
              <a:ext cx="985837" cy="543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9" name="AutoShape 16"/>
            <p:cNvCxnSpPr>
              <a:cxnSpLocks noChangeShapeType="1"/>
              <a:stCxn id="26632" idx="2"/>
              <a:endCxn id="26634" idx="0"/>
            </p:cNvCxnSpPr>
            <p:nvPr/>
          </p:nvCxnSpPr>
          <p:spPr bwMode="auto">
            <a:xfrm>
              <a:off x="8626206" y="3492411"/>
              <a:ext cx="987282" cy="543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0" name="AutoShape 18"/>
            <p:cNvCxnSpPr>
              <a:cxnSpLocks noChangeShapeType="1"/>
              <a:stCxn id="26634" idx="2"/>
              <a:endCxn id="26636" idx="0"/>
            </p:cNvCxnSpPr>
            <p:nvPr/>
          </p:nvCxnSpPr>
          <p:spPr bwMode="auto">
            <a:xfrm>
              <a:off x="9613489" y="4406811"/>
              <a:ext cx="507077" cy="54146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1" name="AutoShape 19"/>
            <p:cNvCxnSpPr>
              <a:cxnSpLocks noChangeShapeType="1"/>
              <a:stCxn id="26634" idx="2"/>
              <a:endCxn id="26635" idx="0"/>
            </p:cNvCxnSpPr>
            <p:nvPr/>
          </p:nvCxnSpPr>
          <p:spPr bwMode="auto">
            <a:xfrm flipH="1">
              <a:off x="9120062" y="4406811"/>
              <a:ext cx="493426" cy="543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2" name="AutoShape 20"/>
            <p:cNvCxnSpPr>
              <a:cxnSpLocks noChangeShapeType="1"/>
              <a:stCxn id="26633" idx="2"/>
              <a:endCxn id="26638" idx="0"/>
            </p:cNvCxnSpPr>
            <p:nvPr/>
          </p:nvCxnSpPr>
          <p:spPr bwMode="auto">
            <a:xfrm>
              <a:off x="7640370" y="4406811"/>
              <a:ext cx="511175" cy="543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3" name="AutoShape 21"/>
            <p:cNvCxnSpPr>
              <a:cxnSpLocks noChangeShapeType="1"/>
              <a:stCxn id="26633" idx="2"/>
              <a:endCxn id="26637" idx="0"/>
            </p:cNvCxnSpPr>
            <p:nvPr/>
          </p:nvCxnSpPr>
          <p:spPr bwMode="auto">
            <a:xfrm flipH="1">
              <a:off x="7130639" y="4406812"/>
              <a:ext cx="509731" cy="54151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5" name="AutoShape 22"/>
            <p:cNvSpPr>
              <a:spLocks noChangeAspect="1" noChangeArrowheads="1"/>
            </p:cNvSpPr>
            <p:nvPr/>
          </p:nvSpPr>
          <p:spPr bwMode="auto">
            <a:xfrm>
              <a:off x="7593013" y="5869078"/>
              <a:ext cx="367476" cy="3712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H</a:t>
              </a:r>
            </a:p>
          </p:txBody>
        </p:sp>
        <p:cxnSp>
          <p:nvCxnSpPr>
            <p:cNvPr id="39955" name="AutoShape 25"/>
            <p:cNvCxnSpPr>
              <a:cxnSpLocks noChangeShapeType="1"/>
              <a:stCxn id="26638" idx="2"/>
              <a:endCxn id="26645" idx="0"/>
            </p:cNvCxnSpPr>
            <p:nvPr/>
          </p:nvCxnSpPr>
          <p:spPr bwMode="auto">
            <a:xfrm flipH="1">
              <a:off x="7776752" y="5321212"/>
              <a:ext cx="374793" cy="5478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7" name="AutoShape 26"/>
            <p:cNvSpPr>
              <a:spLocks noChangeAspect="1" noChangeArrowheads="1"/>
            </p:cNvSpPr>
            <p:nvPr/>
          </p:nvSpPr>
          <p:spPr bwMode="auto">
            <a:xfrm>
              <a:off x="8329614" y="5873988"/>
              <a:ext cx="268159" cy="3614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I</a:t>
              </a:r>
            </a:p>
          </p:txBody>
        </p:sp>
        <p:cxnSp>
          <p:nvCxnSpPr>
            <p:cNvPr id="39957" name="AutoShape 27"/>
            <p:cNvCxnSpPr>
              <a:cxnSpLocks noChangeShapeType="1"/>
              <a:stCxn id="26638" idx="2"/>
              <a:endCxn id="26647" idx="0"/>
            </p:cNvCxnSpPr>
            <p:nvPr/>
          </p:nvCxnSpPr>
          <p:spPr bwMode="auto">
            <a:xfrm>
              <a:off x="8151545" y="5321212"/>
              <a:ext cx="312149" cy="5527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041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 Tree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dirty="0" smtClean="0"/>
              <a:t>Binary tree associated with an arithmetic expression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dirty="0"/>
              <a:t>I</a:t>
            </a:r>
            <a:r>
              <a:rPr lang="en-US" altLang="en-US" dirty="0" smtClean="0"/>
              <a:t>nternal nodes: operators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dirty="0"/>
              <a:t>L</a:t>
            </a:r>
            <a:r>
              <a:rPr lang="en-US" altLang="en-US" dirty="0" smtClean="0"/>
              <a:t>eaves: operands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dirty="0" smtClean="0"/>
              <a:t>Example: arithmetic expression tree for the expression (2 </a:t>
            </a:r>
            <a:r>
              <a:rPr lang="en-US" alt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dirty="0" smtClean="0"/>
              <a:t>a </a:t>
            </a:r>
            <a:r>
              <a:rPr lang="en-US" altLang="en-US" dirty="0" smtClean="0">
                <a:latin typeface="Symbol" panose="05050102010706020507" pitchFamily="18" charset="2"/>
              </a:rPr>
              <a:t>-</a:t>
            </a:r>
            <a:r>
              <a:rPr lang="en-US" altLang="en-US" dirty="0" smtClean="0"/>
              <a:t> 1) </a:t>
            </a:r>
            <a:r>
              <a:rPr lang="en-US" altLang="en-US" dirty="0" smtClean="0">
                <a:latin typeface="Symbol" panose="05050102010706020507" pitchFamily="18" charset="2"/>
              </a:rPr>
              <a:t>+</a:t>
            </a:r>
            <a:r>
              <a:rPr lang="en-US" altLang="en-US" dirty="0" smtClean="0"/>
              <a:t> (3 </a:t>
            </a:r>
            <a:r>
              <a:rPr lang="en-US" alt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dirty="0" smtClean="0"/>
              <a:t>b))</a:t>
            </a:r>
          </a:p>
        </p:txBody>
      </p:sp>
      <p:grpSp>
        <p:nvGrpSpPr>
          <p:cNvPr id="40964" name="Group 21"/>
          <p:cNvGrpSpPr>
            <a:grpSpLocks/>
          </p:cNvGrpSpPr>
          <p:nvPr/>
        </p:nvGrpSpPr>
        <p:grpSpPr bwMode="auto">
          <a:xfrm>
            <a:off x="4407692" y="4168698"/>
            <a:ext cx="3373438" cy="2286000"/>
            <a:chOff x="2928" y="2256"/>
            <a:chExt cx="2125" cy="1440"/>
          </a:xfrm>
        </p:grpSpPr>
        <p:sp>
          <p:nvSpPr>
            <p:cNvPr id="27656" name="Oval 4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27657" name="Oval 5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27658" name="Oval 6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>
                <a:solidFill>
                  <a:schemeClr val="tx1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7659" name="Oval 7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27660" name="Rectangle 8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661" name="Rectangle 9"/>
            <p:cNvSpPr>
              <a:spLocks noChangeArrowheads="1"/>
            </p:cNvSpPr>
            <p:nvPr/>
          </p:nvSpPr>
          <p:spPr bwMode="auto">
            <a:xfrm>
              <a:off x="3373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7662" name="Rectangle 10"/>
            <p:cNvSpPr>
              <a:spLocks noChangeArrowheads="1"/>
            </p:cNvSpPr>
            <p:nvPr/>
          </p:nvSpPr>
          <p:spPr bwMode="auto">
            <a:xfrm>
              <a:off x="3853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663" name="Rectangle 11"/>
            <p:cNvSpPr>
              <a:spLocks noChangeArrowheads="1"/>
            </p:cNvSpPr>
            <p:nvPr/>
          </p:nvSpPr>
          <p:spPr bwMode="auto">
            <a:xfrm>
              <a:off x="4333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664" name="Rectangle 12"/>
            <p:cNvSpPr>
              <a:spLocks noChangeArrowheads="1"/>
            </p:cNvSpPr>
            <p:nvPr/>
          </p:nvSpPr>
          <p:spPr bwMode="auto">
            <a:xfrm>
              <a:off x="4813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40975" name="AutoShape 13"/>
            <p:cNvCxnSpPr>
              <a:cxnSpLocks noChangeShapeType="1"/>
              <a:stCxn id="27656" idx="3"/>
              <a:endCxn id="27658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6" name="AutoShape 14"/>
            <p:cNvCxnSpPr>
              <a:cxnSpLocks noChangeShapeType="1"/>
              <a:stCxn id="27657" idx="1"/>
              <a:endCxn id="27656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7" name="AutoShape 15"/>
            <p:cNvCxnSpPr>
              <a:cxnSpLocks noChangeShapeType="1"/>
              <a:stCxn id="27664" idx="0"/>
              <a:endCxn id="27657" idx="5"/>
            </p:cNvCxnSpPr>
            <p:nvPr/>
          </p:nvCxnSpPr>
          <p:spPr bwMode="auto">
            <a:xfrm flipH="1" flipV="1">
              <a:off x="4813" y="2845"/>
              <a:ext cx="120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8" name="AutoShape 16"/>
            <p:cNvCxnSpPr>
              <a:cxnSpLocks noChangeShapeType="1"/>
              <a:stCxn id="27663" idx="0"/>
              <a:endCxn id="27657" idx="3"/>
            </p:cNvCxnSpPr>
            <p:nvPr/>
          </p:nvCxnSpPr>
          <p:spPr bwMode="auto">
            <a:xfrm flipV="1">
              <a:off x="4453" y="2845"/>
              <a:ext cx="190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9" name="AutoShape 17"/>
            <p:cNvCxnSpPr>
              <a:cxnSpLocks noChangeShapeType="1"/>
              <a:stCxn id="27662" idx="0"/>
              <a:endCxn id="27659" idx="5"/>
            </p:cNvCxnSpPr>
            <p:nvPr/>
          </p:nvCxnSpPr>
          <p:spPr bwMode="auto">
            <a:xfrm flipH="1" flipV="1">
              <a:off x="3853" y="3229"/>
              <a:ext cx="120" cy="2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0" name="AutoShape 18"/>
            <p:cNvCxnSpPr>
              <a:cxnSpLocks noChangeShapeType="1"/>
              <a:stCxn id="27661" idx="0"/>
              <a:endCxn id="27659" idx="3"/>
            </p:cNvCxnSpPr>
            <p:nvPr/>
          </p:nvCxnSpPr>
          <p:spPr bwMode="auto">
            <a:xfrm flipV="1">
              <a:off x="3493" y="3229"/>
              <a:ext cx="190" cy="2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1" name="AutoShape 19"/>
            <p:cNvCxnSpPr>
              <a:cxnSpLocks noChangeShapeType="1"/>
              <a:stCxn id="27660" idx="0"/>
              <a:endCxn id="27658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2" name="AutoShape 20"/>
            <p:cNvCxnSpPr>
              <a:cxnSpLocks noChangeShapeType="1"/>
              <a:stCxn id="27659" idx="1"/>
              <a:endCxn id="27658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91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 Tree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dirty="0" smtClean="0"/>
              <a:t>Binary tree associated with a decision process</a:t>
            </a:r>
          </a:p>
          <a:p>
            <a:pPr lvl="1" eaLnBrk="1" hangingPunct="1">
              <a:buFont typeface="Times" panose="02020603050405020304" pitchFamily="18" charset="0"/>
              <a:buChar char="•"/>
            </a:pPr>
            <a:r>
              <a:rPr lang="en-US" altLang="en-US" dirty="0"/>
              <a:t>I</a:t>
            </a:r>
            <a:r>
              <a:rPr lang="en-US" altLang="en-US" dirty="0" smtClean="0"/>
              <a:t>nternal nodes: questions with yes/no answer</a:t>
            </a:r>
          </a:p>
          <a:p>
            <a:pPr lvl="1" eaLnBrk="1" hangingPunct="1">
              <a:buFont typeface="Times" panose="02020603050405020304" pitchFamily="18" charset="0"/>
              <a:buChar char="•"/>
            </a:pPr>
            <a:r>
              <a:rPr lang="en-US" altLang="en-US" dirty="0"/>
              <a:t>L</a:t>
            </a:r>
            <a:r>
              <a:rPr lang="en-US" altLang="en-US" dirty="0" smtClean="0"/>
              <a:t>eaves: decisions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dirty="0" smtClean="0"/>
              <a:t>Example: dining decision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29144" y="3873794"/>
            <a:ext cx="6918267" cy="2496254"/>
            <a:chOff x="2814638" y="3595014"/>
            <a:chExt cx="6918267" cy="2496254"/>
          </a:xfrm>
        </p:grpSpPr>
        <p:sp>
          <p:nvSpPr>
            <p:cNvPr id="41988" name="AutoShape 5"/>
            <p:cNvSpPr>
              <a:spLocks noChangeArrowheads="1"/>
            </p:cNvSpPr>
            <p:nvPr/>
          </p:nvSpPr>
          <p:spPr bwMode="auto">
            <a:xfrm>
              <a:off x="4797425" y="3595014"/>
              <a:ext cx="2259888" cy="4426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Want a fast meal?</a:t>
              </a:r>
            </a:p>
          </p:txBody>
        </p:sp>
        <p:sp>
          <p:nvSpPr>
            <p:cNvPr id="41989" name="AutoShape 6"/>
            <p:cNvSpPr>
              <a:spLocks noChangeArrowheads="1"/>
            </p:cNvSpPr>
            <p:nvPr/>
          </p:nvSpPr>
          <p:spPr bwMode="auto">
            <a:xfrm>
              <a:off x="2968626" y="4625301"/>
              <a:ext cx="2339259" cy="4426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How about coffee?</a:t>
              </a:r>
            </a:p>
          </p:txBody>
        </p:sp>
        <p:sp>
          <p:nvSpPr>
            <p:cNvPr id="41990" name="AutoShape 7"/>
            <p:cNvSpPr>
              <a:spLocks noChangeArrowheads="1"/>
            </p:cNvSpPr>
            <p:nvPr/>
          </p:nvSpPr>
          <p:spPr bwMode="auto">
            <a:xfrm>
              <a:off x="6400801" y="4625301"/>
              <a:ext cx="2703229" cy="4426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On expense account?</a:t>
              </a:r>
            </a:p>
          </p:txBody>
        </p:sp>
        <p:sp>
          <p:nvSpPr>
            <p:cNvPr id="41991" name="Rectangle 9"/>
            <p:cNvSpPr>
              <a:spLocks noChangeArrowheads="1"/>
            </p:cNvSpPr>
            <p:nvPr/>
          </p:nvSpPr>
          <p:spPr bwMode="auto">
            <a:xfrm>
              <a:off x="2814638" y="5691158"/>
              <a:ext cx="1324402" cy="40011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Starbucks</a:t>
              </a:r>
            </a:p>
          </p:txBody>
        </p:sp>
        <p:sp>
          <p:nvSpPr>
            <p:cNvPr id="41992" name="Rectangle 10"/>
            <p:cNvSpPr>
              <a:spLocks noChangeArrowheads="1"/>
            </p:cNvSpPr>
            <p:nvPr/>
          </p:nvSpPr>
          <p:spPr bwMode="auto">
            <a:xfrm>
              <a:off x="4724400" y="5691158"/>
              <a:ext cx="1008802" cy="40011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Spike’s</a:t>
              </a:r>
            </a:p>
          </p:txBody>
        </p:sp>
        <p:sp>
          <p:nvSpPr>
            <p:cNvPr id="41993" name="Rectangle 11"/>
            <p:cNvSpPr>
              <a:spLocks noChangeArrowheads="1"/>
            </p:cNvSpPr>
            <p:nvPr/>
          </p:nvSpPr>
          <p:spPr bwMode="auto">
            <a:xfrm>
              <a:off x="6248401" y="5691158"/>
              <a:ext cx="1154483" cy="40011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Al </a:t>
              </a:r>
              <a:r>
                <a:rPr lang="en-US" altLang="en-US" dirty="0" err="1">
                  <a:solidFill>
                    <a:schemeClr val="tx1"/>
                  </a:solidFill>
                </a:rPr>
                <a:t>Forno</a:t>
              </a:r>
              <a:endParaRPr lang="en-US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994" name="Rectangle 12"/>
            <p:cNvSpPr>
              <a:spLocks noChangeArrowheads="1"/>
            </p:cNvSpPr>
            <p:nvPr/>
          </p:nvSpPr>
          <p:spPr bwMode="auto">
            <a:xfrm>
              <a:off x="7966075" y="5691158"/>
              <a:ext cx="1766830" cy="40011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Café Paragon</a:t>
              </a:r>
            </a:p>
          </p:txBody>
        </p:sp>
        <p:cxnSp>
          <p:nvCxnSpPr>
            <p:cNvPr id="41995" name="AutoShape 13"/>
            <p:cNvCxnSpPr>
              <a:cxnSpLocks noChangeShapeType="1"/>
              <a:stCxn id="41988" idx="2"/>
              <a:endCxn id="41989" idx="0"/>
            </p:cNvCxnSpPr>
            <p:nvPr/>
          </p:nvCxnSpPr>
          <p:spPr bwMode="auto">
            <a:xfrm flipH="1">
              <a:off x="4138255" y="4037689"/>
              <a:ext cx="1789114" cy="587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6" name="AutoShape 14"/>
            <p:cNvCxnSpPr>
              <a:cxnSpLocks noChangeShapeType="1"/>
              <a:stCxn id="41988" idx="2"/>
              <a:endCxn id="41990" idx="0"/>
            </p:cNvCxnSpPr>
            <p:nvPr/>
          </p:nvCxnSpPr>
          <p:spPr bwMode="auto">
            <a:xfrm>
              <a:off x="5927369" y="4037689"/>
              <a:ext cx="1825046" cy="587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7" name="AutoShape 15"/>
            <p:cNvCxnSpPr>
              <a:cxnSpLocks noChangeShapeType="1"/>
              <a:stCxn id="41991" idx="0"/>
              <a:endCxn id="41989" idx="2"/>
            </p:cNvCxnSpPr>
            <p:nvPr/>
          </p:nvCxnSpPr>
          <p:spPr bwMode="auto">
            <a:xfrm flipV="1">
              <a:off x="3476839" y="5067976"/>
              <a:ext cx="661416" cy="62318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16"/>
            <p:cNvCxnSpPr>
              <a:cxnSpLocks noChangeShapeType="1"/>
              <a:stCxn id="41992" idx="0"/>
              <a:endCxn id="41989" idx="2"/>
            </p:cNvCxnSpPr>
            <p:nvPr/>
          </p:nvCxnSpPr>
          <p:spPr bwMode="auto">
            <a:xfrm flipH="1" flipV="1">
              <a:off x="4138255" y="5067976"/>
              <a:ext cx="1090546" cy="62318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17"/>
            <p:cNvCxnSpPr>
              <a:cxnSpLocks noChangeShapeType="1"/>
              <a:stCxn id="41993" idx="0"/>
              <a:endCxn id="41990" idx="2"/>
            </p:cNvCxnSpPr>
            <p:nvPr/>
          </p:nvCxnSpPr>
          <p:spPr bwMode="auto">
            <a:xfrm flipV="1">
              <a:off x="6825643" y="5067976"/>
              <a:ext cx="926773" cy="62318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18"/>
            <p:cNvCxnSpPr>
              <a:cxnSpLocks noChangeShapeType="1"/>
              <a:stCxn id="41994" idx="0"/>
              <a:endCxn id="41990" idx="2"/>
            </p:cNvCxnSpPr>
            <p:nvPr/>
          </p:nvCxnSpPr>
          <p:spPr bwMode="auto">
            <a:xfrm flipH="1" flipV="1">
              <a:off x="7752416" y="5067976"/>
              <a:ext cx="1097075" cy="62318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1" name="Text Box 19"/>
            <p:cNvSpPr txBox="1">
              <a:spLocks noChangeArrowheads="1"/>
            </p:cNvSpPr>
            <p:nvPr/>
          </p:nvSpPr>
          <p:spPr bwMode="auto">
            <a:xfrm>
              <a:off x="4038601" y="4098925"/>
              <a:ext cx="6035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Yes</a:t>
              </a:r>
            </a:p>
          </p:txBody>
        </p:sp>
        <p:sp>
          <p:nvSpPr>
            <p:cNvPr id="42002" name="Text Box 20"/>
            <p:cNvSpPr txBox="1">
              <a:spLocks noChangeArrowheads="1"/>
            </p:cNvSpPr>
            <p:nvPr/>
          </p:nvSpPr>
          <p:spPr bwMode="auto">
            <a:xfrm>
              <a:off x="7510463" y="4097338"/>
              <a:ext cx="5132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No</a:t>
              </a:r>
            </a:p>
          </p:txBody>
        </p:sp>
        <p:sp>
          <p:nvSpPr>
            <p:cNvPr id="42003" name="Text Box 21"/>
            <p:cNvSpPr txBox="1">
              <a:spLocks noChangeArrowheads="1"/>
            </p:cNvSpPr>
            <p:nvPr/>
          </p:nvSpPr>
          <p:spPr bwMode="auto">
            <a:xfrm>
              <a:off x="3200401" y="5181600"/>
              <a:ext cx="6035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Yes</a:t>
              </a:r>
            </a:p>
          </p:txBody>
        </p:sp>
        <p:sp>
          <p:nvSpPr>
            <p:cNvPr id="42004" name="Text Box 22"/>
            <p:cNvSpPr txBox="1">
              <a:spLocks noChangeArrowheads="1"/>
            </p:cNvSpPr>
            <p:nvPr/>
          </p:nvSpPr>
          <p:spPr bwMode="auto">
            <a:xfrm>
              <a:off x="5029200" y="5181600"/>
              <a:ext cx="5132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No</a:t>
              </a:r>
            </a:p>
          </p:txBody>
        </p:sp>
        <p:sp>
          <p:nvSpPr>
            <p:cNvPr id="42005" name="Text Box 23"/>
            <p:cNvSpPr txBox="1">
              <a:spLocks noChangeArrowheads="1"/>
            </p:cNvSpPr>
            <p:nvPr/>
          </p:nvSpPr>
          <p:spPr bwMode="auto">
            <a:xfrm>
              <a:off x="6629401" y="5181600"/>
              <a:ext cx="6035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Yes</a:t>
              </a:r>
            </a:p>
          </p:txBody>
        </p:sp>
        <p:sp>
          <p:nvSpPr>
            <p:cNvPr id="42006" name="Text Box 24"/>
            <p:cNvSpPr txBox="1">
              <a:spLocks noChangeArrowheads="1"/>
            </p:cNvSpPr>
            <p:nvPr/>
          </p:nvSpPr>
          <p:spPr bwMode="auto">
            <a:xfrm>
              <a:off x="8651875" y="5181600"/>
              <a:ext cx="5132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62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Properties of Binary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1" name="Rectangle 3" descr="Rectangle: Click to edit Master text styles&#10;Second level&#10;Third level&#10;Fourth level&#10;Fifth level"/>
              <p:cNvSpPr>
                <a:spLocks noGrp="1" noChangeArrowheads="1"/>
              </p:cNvSpPr>
              <p:nvPr>
                <p:ph sz="half" idx="1"/>
              </p:nvPr>
            </p:nvSpPr>
            <p:spPr/>
            <p:txBody>
              <a:bodyPr>
                <a:normAutofit fontScale="92500"/>
              </a:bodyPr>
              <a:lstStyle/>
              <a:p>
                <a:pPr eaLnBrk="1" hangingPunct="1">
                  <a:buFont typeface="Times" panose="02020603050405020304" pitchFamily="18" charset="0"/>
                  <a:buChar char="•"/>
                </a:pPr>
                <a:r>
                  <a:rPr lang="en-US" altLang="en-US" dirty="0" smtClean="0"/>
                  <a:t>Notation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dirty="0" smtClean="0"/>
                  <a:t> number of nodes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dirty="0" smtClean="0"/>
                  <a:t> number of leaves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dirty="0" smtClean="0"/>
                  <a:t> number of internal nodes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altLang="en-US" dirty="0" smtClean="0"/>
                  <a:t> height</a:t>
                </a:r>
              </a:p>
            </p:txBody>
          </p:sp>
        </mc:Choice>
        <mc:Fallback xmlns="">
          <p:sp>
            <p:nvSpPr>
              <p:cNvPr id="43011" name="Rectangle 3" descr="Rectangle: Click to edit Master text styles&#10;Second level&#10;Third level&#10;Fourth level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125" t="-1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dirty="0" smtClean="0"/>
                  <a:t>Properties: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pt-BR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pt-BR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endParaRPr lang="pt-BR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func>
                  </m:oMath>
                </a14:m>
                <a:endParaRPr lang="pt-BR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pt-BR" dirty="0"/>
              </a:p>
              <a:p>
                <a:endParaRPr lang="pt-B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253" t="-1893" b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045254" y="4697026"/>
            <a:ext cx="2667000" cy="1600200"/>
            <a:chOff x="2514600" y="4419600"/>
            <a:chExt cx="2667000" cy="1600200"/>
          </a:xfrm>
        </p:grpSpPr>
        <p:sp>
          <p:nvSpPr>
            <p:cNvPr id="43013" name="Oval 6"/>
            <p:cNvSpPr>
              <a:spLocks noChangeArrowheads="1"/>
            </p:cNvSpPr>
            <p:nvPr/>
          </p:nvSpPr>
          <p:spPr bwMode="auto">
            <a:xfrm>
              <a:off x="36576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43014" name="Oval 7"/>
            <p:cNvSpPr>
              <a:spLocks noChangeArrowheads="1"/>
            </p:cNvSpPr>
            <p:nvPr/>
          </p:nvSpPr>
          <p:spPr bwMode="auto">
            <a:xfrm>
              <a:off x="4419600" y="502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  <a:sym typeface="Symbol" panose="05050102010706020507" pitchFamily="18" charset="2"/>
              </a:endParaRPr>
            </a:p>
          </p:txBody>
        </p:sp>
        <p:sp>
          <p:nvSpPr>
            <p:cNvPr id="43015" name="Oval 8"/>
            <p:cNvSpPr>
              <a:spLocks noChangeArrowheads="1"/>
            </p:cNvSpPr>
            <p:nvPr/>
          </p:nvSpPr>
          <p:spPr bwMode="auto">
            <a:xfrm>
              <a:off x="2895600" y="502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43016" name="Rectangle 10"/>
            <p:cNvSpPr>
              <a:spLocks noChangeArrowheads="1"/>
            </p:cNvSpPr>
            <p:nvPr/>
          </p:nvSpPr>
          <p:spPr bwMode="auto">
            <a:xfrm>
              <a:off x="2514600" y="56388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17" name="Rectangle 13"/>
            <p:cNvSpPr>
              <a:spLocks noChangeArrowheads="1"/>
            </p:cNvSpPr>
            <p:nvPr/>
          </p:nvSpPr>
          <p:spPr bwMode="auto">
            <a:xfrm>
              <a:off x="4038600" y="56388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18" name="Rectangle 14"/>
            <p:cNvSpPr>
              <a:spLocks noChangeArrowheads="1"/>
            </p:cNvSpPr>
            <p:nvPr/>
          </p:nvSpPr>
          <p:spPr bwMode="auto">
            <a:xfrm>
              <a:off x="4800600" y="56388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43019" name="AutoShape 15"/>
            <p:cNvCxnSpPr>
              <a:cxnSpLocks noChangeShapeType="1"/>
              <a:stCxn id="43013" idx="3"/>
              <a:endCxn id="43015" idx="7"/>
            </p:cNvCxnSpPr>
            <p:nvPr/>
          </p:nvCxnSpPr>
          <p:spPr bwMode="auto">
            <a:xfrm flipH="1">
              <a:off x="3221039" y="4754564"/>
              <a:ext cx="4921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0" name="AutoShape 16"/>
            <p:cNvCxnSpPr>
              <a:cxnSpLocks noChangeShapeType="1"/>
              <a:stCxn id="43014" idx="1"/>
              <a:endCxn id="43013" idx="5"/>
            </p:cNvCxnSpPr>
            <p:nvPr/>
          </p:nvCxnSpPr>
          <p:spPr bwMode="auto">
            <a:xfrm flipH="1" flipV="1">
              <a:off x="3983039" y="4754564"/>
              <a:ext cx="4921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1" name="AutoShape 17"/>
            <p:cNvCxnSpPr>
              <a:cxnSpLocks noChangeShapeType="1"/>
              <a:stCxn id="43018" idx="0"/>
              <a:endCxn id="43014" idx="5"/>
            </p:cNvCxnSpPr>
            <p:nvPr/>
          </p:nvCxnSpPr>
          <p:spPr bwMode="auto">
            <a:xfrm flipH="1" flipV="1">
              <a:off x="4745038" y="5364163"/>
              <a:ext cx="246062" cy="2651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2" name="AutoShape 18"/>
            <p:cNvCxnSpPr>
              <a:cxnSpLocks noChangeShapeType="1"/>
              <a:stCxn id="43017" idx="0"/>
              <a:endCxn id="43014" idx="3"/>
            </p:cNvCxnSpPr>
            <p:nvPr/>
          </p:nvCxnSpPr>
          <p:spPr bwMode="auto">
            <a:xfrm flipV="1">
              <a:off x="4229101" y="5364163"/>
              <a:ext cx="246063" cy="2651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3" name="AutoShape 21"/>
            <p:cNvCxnSpPr>
              <a:cxnSpLocks noChangeShapeType="1"/>
              <a:stCxn id="43016" idx="0"/>
              <a:endCxn id="43015" idx="3"/>
            </p:cNvCxnSpPr>
            <p:nvPr/>
          </p:nvCxnSpPr>
          <p:spPr bwMode="auto">
            <a:xfrm flipV="1">
              <a:off x="2705101" y="5364163"/>
              <a:ext cx="246063" cy="2651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4" name="AutoShape 22"/>
            <p:cNvCxnSpPr>
              <a:cxnSpLocks noChangeShapeType="1"/>
              <a:stCxn id="43025" idx="0"/>
              <a:endCxn id="43015" idx="5"/>
            </p:cNvCxnSpPr>
            <p:nvPr/>
          </p:nvCxnSpPr>
          <p:spPr bwMode="auto">
            <a:xfrm flipH="1" flipV="1">
              <a:off x="3221038" y="5364163"/>
              <a:ext cx="246062" cy="2651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5" name="Rectangle 23"/>
            <p:cNvSpPr>
              <a:spLocks noChangeArrowheads="1"/>
            </p:cNvSpPr>
            <p:nvPr/>
          </p:nvSpPr>
          <p:spPr bwMode="auto">
            <a:xfrm>
              <a:off x="3276600" y="56388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3026" name="Group 38"/>
          <p:cNvGrpSpPr>
            <a:grpSpLocks/>
          </p:cNvGrpSpPr>
          <p:nvPr/>
        </p:nvGrpSpPr>
        <p:grpSpPr bwMode="auto">
          <a:xfrm>
            <a:off x="8888412" y="2249486"/>
            <a:ext cx="2311400" cy="2286000"/>
            <a:chOff x="2064" y="2256"/>
            <a:chExt cx="1456" cy="1440"/>
          </a:xfrm>
        </p:grpSpPr>
        <p:sp>
          <p:nvSpPr>
            <p:cNvPr id="43028" name="Oval 24"/>
            <p:cNvSpPr>
              <a:spLocks noChangeArrowheads="1"/>
            </p:cNvSpPr>
            <p:nvPr/>
          </p:nvSpPr>
          <p:spPr bwMode="auto">
            <a:xfrm>
              <a:off x="2352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43029" name="Oval 25"/>
            <p:cNvSpPr>
              <a:spLocks noChangeArrowheads="1"/>
            </p:cNvSpPr>
            <p:nvPr/>
          </p:nvSpPr>
          <p:spPr bwMode="auto">
            <a:xfrm>
              <a:off x="2688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  <a:sym typeface="Symbol" panose="05050102010706020507" pitchFamily="18" charset="2"/>
              </a:endParaRPr>
            </a:p>
          </p:txBody>
        </p:sp>
        <p:sp>
          <p:nvSpPr>
            <p:cNvPr id="43030" name="Rectangle 26"/>
            <p:cNvSpPr>
              <a:spLocks noChangeArrowheads="1"/>
            </p:cNvSpPr>
            <p:nvPr/>
          </p:nvSpPr>
          <p:spPr bwMode="auto">
            <a:xfrm>
              <a:off x="2448" y="3072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43031" name="AutoShape 28"/>
            <p:cNvCxnSpPr>
              <a:cxnSpLocks noChangeShapeType="1"/>
              <a:stCxn id="43029" idx="1"/>
              <a:endCxn id="43028" idx="5"/>
            </p:cNvCxnSpPr>
            <p:nvPr/>
          </p:nvCxnSpPr>
          <p:spPr bwMode="auto">
            <a:xfrm flipH="1" flipV="1">
              <a:off x="2557" y="2467"/>
              <a:ext cx="166" cy="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32" name="AutoShape 29"/>
            <p:cNvCxnSpPr>
              <a:cxnSpLocks noChangeShapeType="1"/>
              <a:stCxn id="43036" idx="1"/>
              <a:endCxn id="43029" idx="5"/>
            </p:cNvCxnSpPr>
            <p:nvPr/>
          </p:nvCxnSpPr>
          <p:spPr bwMode="auto">
            <a:xfrm flipH="1" flipV="1">
              <a:off x="2893" y="2899"/>
              <a:ext cx="158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33" name="AutoShape 30"/>
            <p:cNvCxnSpPr>
              <a:cxnSpLocks noChangeShapeType="1"/>
              <a:stCxn id="43030" idx="0"/>
              <a:endCxn id="43029" idx="3"/>
            </p:cNvCxnSpPr>
            <p:nvPr/>
          </p:nvCxnSpPr>
          <p:spPr bwMode="auto">
            <a:xfrm flipV="1">
              <a:off x="2568" y="2899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4" name="Rectangle 31"/>
            <p:cNvSpPr>
              <a:spLocks noChangeArrowheads="1"/>
            </p:cNvSpPr>
            <p:nvPr/>
          </p:nvSpPr>
          <p:spPr bwMode="auto">
            <a:xfrm>
              <a:off x="2064" y="2688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43035" name="AutoShape 32"/>
            <p:cNvCxnSpPr>
              <a:cxnSpLocks noChangeShapeType="1"/>
              <a:stCxn id="43034" idx="0"/>
              <a:endCxn id="43028" idx="3"/>
            </p:cNvCxnSpPr>
            <p:nvPr/>
          </p:nvCxnSpPr>
          <p:spPr bwMode="auto">
            <a:xfrm flipV="1">
              <a:off x="2184" y="2467"/>
              <a:ext cx="203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6" name="Oval 33"/>
            <p:cNvSpPr>
              <a:spLocks noChangeArrowheads="1"/>
            </p:cNvSpPr>
            <p:nvPr/>
          </p:nvSpPr>
          <p:spPr bwMode="auto">
            <a:xfrm>
              <a:off x="3016" y="3072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  <a:sym typeface="Symbol" panose="05050102010706020507" pitchFamily="18" charset="2"/>
              </a:endParaRPr>
            </a:p>
          </p:txBody>
        </p:sp>
        <p:sp>
          <p:nvSpPr>
            <p:cNvPr id="43037" name="Rectangle 34"/>
            <p:cNvSpPr>
              <a:spLocks noChangeArrowheads="1"/>
            </p:cNvSpPr>
            <p:nvPr/>
          </p:nvSpPr>
          <p:spPr bwMode="auto">
            <a:xfrm>
              <a:off x="2784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38" name="Rectangle 35"/>
            <p:cNvSpPr>
              <a:spLocks noChangeArrowheads="1"/>
            </p:cNvSpPr>
            <p:nvPr/>
          </p:nvSpPr>
          <p:spPr bwMode="auto">
            <a:xfrm>
              <a:off x="3280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43039" name="AutoShape 36"/>
            <p:cNvCxnSpPr>
              <a:cxnSpLocks noChangeShapeType="1"/>
              <a:stCxn id="43038" idx="0"/>
              <a:endCxn id="43036" idx="5"/>
            </p:cNvCxnSpPr>
            <p:nvPr/>
          </p:nvCxnSpPr>
          <p:spPr bwMode="auto">
            <a:xfrm flipH="1" flipV="1">
              <a:off x="3221" y="3283"/>
              <a:ext cx="179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0" name="AutoShape 37"/>
            <p:cNvCxnSpPr>
              <a:cxnSpLocks noChangeShapeType="1"/>
              <a:stCxn id="43037" idx="0"/>
              <a:endCxn id="43036" idx="3"/>
            </p:cNvCxnSpPr>
            <p:nvPr/>
          </p:nvCxnSpPr>
          <p:spPr bwMode="auto">
            <a:xfrm flipV="1">
              <a:off x="2904" y="3283"/>
              <a:ext cx="147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760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Binary Tree ADT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5" name="Rectangle 3" descr="Rectangle: Click to edit Master text styles&#10;Second level&#10;Third level&#10;Fourth level&#10;Fifth level"/>
              <p:cNvSpPr>
                <a:spLocks noGrp="1" noChangeArrowheads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buFont typeface="Times" panose="02020603050405020304" pitchFamily="18" charset="0"/>
                  <a:buChar char="•"/>
                </a:pPr>
                <a:r>
                  <a:rPr lang="en-US" altLang="en-US" dirty="0" smtClean="0"/>
                  <a:t>The Binary Tree ADT extends the Tree ADT, i.e., it inherits all the methods of the Tree ADT</a:t>
                </a:r>
              </a:p>
              <a:p>
                <a:pPr eaLnBrk="1" hangingPunct="1">
                  <a:buFont typeface="Times" panose="02020603050405020304" pitchFamily="18" charset="0"/>
                  <a:buChar char="•"/>
                </a:pPr>
                <a:r>
                  <a:rPr lang="en-US" altLang="en-US" dirty="0" smtClean="0"/>
                  <a:t>Additional position methods:</a:t>
                </a:r>
              </a:p>
              <a:p>
                <a:pPr lvl="1" eaLnBrk="1" hangingPunct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alt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dirty="0" smtClean="0">
                  <a:solidFill>
                    <a:schemeClr val="accent1"/>
                  </a:solidFill>
                </a:endParaRPr>
              </a:p>
              <a:p>
                <a:pPr lvl="1" eaLnBrk="1" hangingPunct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alt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035" name="Rectangle 3" descr="Rectangle: Click to edit Master text styles&#10;Second level&#10;Third level&#10;Fourth level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500" t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dirty="0" smtClean="0"/>
              <a:t>Update methods may also be defined by data structures implementing the Binary Tree ADT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67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Linked Structure for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node is represented by an object storing</a:t>
            </a:r>
          </a:p>
          <a:p>
            <a:pPr lvl="1"/>
            <a:r>
              <a:rPr lang="en-US" dirty="0"/>
              <a:t>Element</a:t>
            </a:r>
          </a:p>
          <a:p>
            <a:pPr lvl="1"/>
            <a:r>
              <a:rPr lang="en-US" dirty="0"/>
              <a:t>Parent node</a:t>
            </a:r>
          </a:p>
          <a:p>
            <a:pPr lvl="1"/>
            <a:r>
              <a:rPr lang="en-US" dirty="0"/>
              <a:t>Left child node</a:t>
            </a:r>
          </a:p>
          <a:p>
            <a:pPr lvl="1"/>
            <a:r>
              <a:rPr lang="en-US" dirty="0"/>
              <a:t>Right child </a:t>
            </a:r>
            <a:r>
              <a:rPr lang="en-US" dirty="0" smtClean="0"/>
              <a:t>node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31641" y="4284933"/>
            <a:ext cx="2938463" cy="2100263"/>
            <a:chOff x="2895601" y="4114801"/>
            <a:chExt cx="2938463" cy="2100263"/>
          </a:xfrm>
        </p:grpSpPr>
        <p:sp>
          <p:nvSpPr>
            <p:cNvPr id="45060" name="Oval 4"/>
            <p:cNvSpPr>
              <a:spLocks noChangeArrowheads="1"/>
            </p:cNvSpPr>
            <p:nvPr/>
          </p:nvSpPr>
          <p:spPr bwMode="auto">
            <a:xfrm>
              <a:off x="3733800" y="4114801"/>
              <a:ext cx="501650" cy="50006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  <a:sym typeface="Symbol" panose="05050102010706020507" pitchFamily="18" charset="2"/>
                </a:rPr>
                <a:t>B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45061" name="Oval 5"/>
            <p:cNvSpPr>
              <a:spLocks noChangeArrowheads="1"/>
            </p:cNvSpPr>
            <p:nvPr/>
          </p:nvSpPr>
          <p:spPr bwMode="auto">
            <a:xfrm>
              <a:off x="4608513" y="4854576"/>
              <a:ext cx="501650" cy="50006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2895601" y="4800601"/>
              <a:ext cx="500063" cy="500063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3886201" y="5715001"/>
              <a:ext cx="500063" cy="500063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C</a:t>
              </a: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5334001" y="5715001"/>
              <a:ext cx="500063" cy="500063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E</a:t>
              </a:r>
            </a:p>
          </p:txBody>
        </p:sp>
        <p:cxnSp>
          <p:nvCxnSpPr>
            <p:cNvPr id="45065" name="AutoShape 9"/>
            <p:cNvCxnSpPr>
              <a:cxnSpLocks noChangeShapeType="1"/>
              <a:stCxn id="45064" idx="0"/>
              <a:endCxn id="45061" idx="5"/>
            </p:cNvCxnSpPr>
            <p:nvPr/>
          </p:nvCxnSpPr>
          <p:spPr bwMode="auto">
            <a:xfrm flipH="1" flipV="1">
              <a:off x="5037139" y="5291139"/>
              <a:ext cx="547687" cy="414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6" name="AutoShape 10"/>
            <p:cNvCxnSpPr>
              <a:cxnSpLocks noChangeShapeType="1"/>
              <a:stCxn id="45063" idx="0"/>
              <a:endCxn id="45061" idx="3"/>
            </p:cNvCxnSpPr>
            <p:nvPr/>
          </p:nvCxnSpPr>
          <p:spPr bwMode="auto">
            <a:xfrm flipV="1">
              <a:off x="4137026" y="5291139"/>
              <a:ext cx="544513" cy="414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7" name="AutoShape 11"/>
            <p:cNvCxnSpPr>
              <a:cxnSpLocks noChangeShapeType="1"/>
              <a:stCxn id="45062" idx="0"/>
              <a:endCxn id="45060" idx="3"/>
            </p:cNvCxnSpPr>
            <p:nvPr/>
          </p:nvCxnSpPr>
          <p:spPr bwMode="auto">
            <a:xfrm flipV="1">
              <a:off x="3146425" y="4551363"/>
              <a:ext cx="660400" cy="2397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8" name="AutoShape 12"/>
            <p:cNvCxnSpPr>
              <a:cxnSpLocks noChangeShapeType="1"/>
              <a:stCxn id="45061" idx="0"/>
              <a:endCxn id="45060" idx="5"/>
            </p:cNvCxnSpPr>
            <p:nvPr/>
          </p:nvCxnSpPr>
          <p:spPr bwMode="auto">
            <a:xfrm flipH="1" flipV="1">
              <a:off x="4162426" y="4551364"/>
              <a:ext cx="696913" cy="2936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"/>
          <p:cNvGrpSpPr/>
          <p:nvPr/>
        </p:nvGrpSpPr>
        <p:grpSpPr>
          <a:xfrm>
            <a:off x="6750661" y="1810542"/>
            <a:ext cx="4768237" cy="4419603"/>
            <a:chOff x="5445125" y="1771650"/>
            <a:chExt cx="4768237" cy="4419603"/>
          </a:xfrm>
        </p:grpSpPr>
        <p:grpSp>
          <p:nvGrpSpPr>
            <p:cNvPr id="45069" name="Group 78"/>
            <p:cNvGrpSpPr>
              <a:grpSpLocks/>
            </p:cNvGrpSpPr>
            <p:nvPr/>
          </p:nvGrpSpPr>
          <p:grpSpPr bwMode="auto">
            <a:xfrm>
              <a:off x="6610350" y="1828800"/>
              <a:ext cx="1219200" cy="609600"/>
              <a:chOff x="3840" y="960"/>
              <a:chExt cx="768" cy="384"/>
            </a:xfrm>
          </p:grpSpPr>
          <p:sp>
            <p:nvSpPr>
              <p:cNvPr id="45117" name="AutoShape 74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768" cy="38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5118" name="Rectangle 75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5119" name="Line 77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070" name="Group 83"/>
            <p:cNvGrpSpPr>
              <a:grpSpLocks/>
            </p:cNvGrpSpPr>
            <p:nvPr/>
          </p:nvGrpSpPr>
          <p:grpSpPr bwMode="auto">
            <a:xfrm>
              <a:off x="5502275" y="3352800"/>
              <a:ext cx="1219200" cy="609600"/>
              <a:chOff x="3840" y="960"/>
              <a:chExt cx="768" cy="384"/>
            </a:xfrm>
          </p:grpSpPr>
          <p:sp>
            <p:nvSpPr>
              <p:cNvPr id="45114" name="AutoShape 84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768" cy="38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5115" name="Rectangle 85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384" cy="384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5116" name="Line 86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1" name="Text Box 87"/>
            <p:cNvSpPr txBox="1">
              <a:spLocks noChangeArrowheads="1"/>
            </p:cNvSpPr>
            <p:nvPr/>
          </p:nvSpPr>
          <p:spPr bwMode="auto">
            <a:xfrm>
              <a:off x="5445125" y="3459163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45072" name="Text Box 88"/>
            <p:cNvSpPr txBox="1">
              <a:spLocks noChangeArrowheads="1"/>
            </p:cNvSpPr>
            <p:nvPr/>
          </p:nvSpPr>
          <p:spPr bwMode="auto">
            <a:xfrm>
              <a:off x="6369050" y="3459163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grpSp>
          <p:nvGrpSpPr>
            <p:cNvPr id="45073" name="Group 90"/>
            <p:cNvGrpSpPr>
              <a:grpSpLocks/>
            </p:cNvGrpSpPr>
            <p:nvPr/>
          </p:nvGrpSpPr>
          <p:grpSpPr bwMode="auto">
            <a:xfrm>
              <a:off x="7753350" y="3352800"/>
              <a:ext cx="1219200" cy="609600"/>
              <a:chOff x="3840" y="960"/>
              <a:chExt cx="768" cy="384"/>
            </a:xfrm>
          </p:grpSpPr>
          <p:sp>
            <p:nvSpPr>
              <p:cNvPr id="45111" name="AutoShape 91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768" cy="38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5112" name="Rectangle 92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5113" name="Line 93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074" name="Group 97"/>
            <p:cNvGrpSpPr>
              <a:grpSpLocks/>
            </p:cNvGrpSpPr>
            <p:nvPr/>
          </p:nvGrpSpPr>
          <p:grpSpPr bwMode="auto">
            <a:xfrm>
              <a:off x="6610350" y="4876800"/>
              <a:ext cx="1219200" cy="609600"/>
              <a:chOff x="3840" y="960"/>
              <a:chExt cx="768" cy="384"/>
            </a:xfrm>
          </p:grpSpPr>
          <p:sp>
            <p:nvSpPr>
              <p:cNvPr id="45108" name="AutoShape 98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768" cy="38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5109" name="Rectangle 99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384" cy="384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5110" name="Line 100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5" name="Text Box 101"/>
            <p:cNvSpPr txBox="1">
              <a:spLocks noChangeArrowheads="1"/>
            </p:cNvSpPr>
            <p:nvPr/>
          </p:nvSpPr>
          <p:spPr bwMode="auto">
            <a:xfrm>
              <a:off x="6553200" y="4983163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45076" name="Text Box 102"/>
            <p:cNvSpPr txBox="1">
              <a:spLocks noChangeArrowheads="1"/>
            </p:cNvSpPr>
            <p:nvPr/>
          </p:nvSpPr>
          <p:spPr bwMode="auto">
            <a:xfrm>
              <a:off x="7477125" y="4983163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grpSp>
          <p:nvGrpSpPr>
            <p:cNvPr id="45077" name="Group 104"/>
            <p:cNvGrpSpPr>
              <a:grpSpLocks/>
            </p:cNvGrpSpPr>
            <p:nvPr/>
          </p:nvGrpSpPr>
          <p:grpSpPr bwMode="auto">
            <a:xfrm>
              <a:off x="8950325" y="4876800"/>
              <a:ext cx="1219200" cy="609600"/>
              <a:chOff x="3840" y="960"/>
              <a:chExt cx="768" cy="384"/>
            </a:xfrm>
          </p:grpSpPr>
          <p:sp>
            <p:nvSpPr>
              <p:cNvPr id="45105" name="AutoShape 105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768" cy="38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5106" name="Rectangle 106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384" cy="384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5107" name="Line 107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8" name="Text Box 108"/>
            <p:cNvSpPr txBox="1">
              <a:spLocks noChangeArrowheads="1"/>
            </p:cNvSpPr>
            <p:nvPr/>
          </p:nvSpPr>
          <p:spPr bwMode="auto">
            <a:xfrm>
              <a:off x="8893175" y="4983163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45079" name="Text Box 109"/>
            <p:cNvSpPr txBox="1">
              <a:spLocks noChangeArrowheads="1"/>
            </p:cNvSpPr>
            <p:nvPr/>
          </p:nvSpPr>
          <p:spPr bwMode="auto">
            <a:xfrm>
              <a:off x="9817100" y="4983163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 dirty="0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grpSp>
          <p:nvGrpSpPr>
            <p:cNvPr id="45080" name="Group 110"/>
            <p:cNvGrpSpPr>
              <a:grpSpLocks/>
            </p:cNvGrpSpPr>
            <p:nvPr/>
          </p:nvGrpSpPr>
          <p:grpSpPr bwMode="auto">
            <a:xfrm>
              <a:off x="7086600" y="2286002"/>
              <a:ext cx="355600" cy="857251"/>
              <a:chOff x="3504" y="1440"/>
              <a:chExt cx="224" cy="540"/>
            </a:xfrm>
          </p:grpSpPr>
          <p:sp>
            <p:nvSpPr>
              <p:cNvPr id="45103" name="Text Box 30"/>
              <p:cNvSpPr txBox="1">
                <a:spLocks noChangeArrowheads="1"/>
              </p:cNvSpPr>
              <p:nvPr/>
            </p:nvSpPr>
            <p:spPr bwMode="auto">
              <a:xfrm>
                <a:off x="3504" y="1728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solidFill>
                      <a:schemeClr val="tx2"/>
                    </a:solidFill>
                  </a:rPr>
                  <a:t>B</a:t>
                </a:r>
              </a:p>
            </p:txBody>
          </p:sp>
          <p:cxnSp>
            <p:nvCxnSpPr>
              <p:cNvPr id="45104" name="AutoShape 29"/>
              <p:cNvCxnSpPr>
                <a:cxnSpLocks noChangeShapeType="1"/>
              </p:cNvCxnSpPr>
              <p:nvPr/>
            </p:nvCxnSpPr>
            <p:spPr bwMode="auto">
              <a:xfrm rot="16200000" flipH="1">
                <a:off x="3461" y="1579"/>
                <a:ext cx="288" cy="9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081" name="Group 111"/>
            <p:cNvGrpSpPr>
              <a:grpSpLocks/>
            </p:cNvGrpSpPr>
            <p:nvPr/>
          </p:nvGrpSpPr>
          <p:grpSpPr bwMode="auto">
            <a:xfrm>
              <a:off x="5942013" y="3810002"/>
              <a:ext cx="355600" cy="857251"/>
              <a:chOff x="3503" y="1440"/>
              <a:chExt cx="224" cy="540"/>
            </a:xfrm>
          </p:grpSpPr>
          <p:sp>
            <p:nvSpPr>
              <p:cNvPr id="45101" name="Text Box 112"/>
              <p:cNvSpPr txBox="1">
                <a:spLocks noChangeArrowheads="1"/>
              </p:cNvSpPr>
              <p:nvPr/>
            </p:nvSpPr>
            <p:spPr bwMode="auto">
              <a:xfrm>
                <a:off x="3503" y="1728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solidFill>
                      <a:schemeClr val="tx2"/>
                    </a:solidFill>
                  </a:rPr>
                  <a:t>A</a:t>
                </a:r>
              </a:p>
            </p:txBody>
          </p:sp>
          <p:cxnSp>
            <p:nvCxnSpPr>
              <p:cNvPr id="45102" name="AutoShape 113"/>
              <p:cNvCxnSpPr>
                <a:cxnSpLocks noChangeShapeType="1"/>
              </p:cNvCxnSpPr>
              <p:nvPr/>
            </p:nvCxnSpPr>
            <p:spPr bwMode="auto">
              <a:xfrm rot="16200000" flipH="1">
                <a:off x="3461" y="1579"/>
                <a:ext cx="288" cy="9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082" name="Group 114"/>
            <p:cNvGrpSpPr>
              <a:grpSpLocks/>
            </p:cNvGrpSpPr>
            <p:nvPr/>
          </p:nvGrpSpPr>
          <p:grpSpPr bwMode="auto">
            <a:xfrm>
              <a:off x="8218489" y="3810002"/>
              <a:ext cx="369887" cy="857251"/>
              <a:chOff x="3497" y="1440"/>
              <a:chExt cx="233" cy="540"/>
            </a:xfrm>
          </p:grpSpPr>
          <p:sp>
            <p:nvSpPr>
              <p:cNvPr id="45099" name="Text Box 115"/>
              <p:cNvSpPr txBox="1">
                <a:spLocks noChangeArrowheads="1"/>
              </p:cNvSpPr>
              <p:nvPr/>
            </p:nvSpPr>
            <p:spPr bwMode="auto">
              <a:xfrm>
                <a:off x="3497" y="1728"/>
                <a:ext cx="23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solidFill>
                      <a:schemeClr val="tx2"/>
                    </a:solidFill>
                  </a:rPr>
                  <a:t>D</a:t>
                </a:r>
              </a:p>
            </p:txBody>
          </p:sp>
          <p:cxnSp>
            <p:nvCxnSpPr>
              <p:cNvPr id="45100" name="AutoShape 116"/>
              <p:cNvCxnSpPr>
                <a:cxnSpLocks noChangeShapeType="1"/>
              </p:cNvCxnSpPr>
              <p:nvPr/>
            </p:nvCxnSpPr>
            <p:spPr bwMode="auto">
              <a:xfrm rot="16200000" flipH="1">
                <a:off x="3461" y="1579"/>
                <a:ext cx="288" cy="9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083" name="Group 117"/>
            <p:cNvGrpSpPr>
              <a:grpSpLocks/>
            </p:cNvGrpSpPr>
            <p:nvPr/>
          </p:nvGrpSpPr>
          <p:grpSpPr bwMode="auto">
            <a:xfrm>
              <a:off x="7065971" y="5334002"/>
              <a:ext cx="369888" cy="857251"/>
              <a:chOff x="3503" y="1440"/>
              <a:chExt cx="233" cy="540"/>
            </a:xfrm>
          </p:grpSpPr>
          <p:sp>
            <p:nvSpPr>
              <p:cNvPr id="45097" name="Text Box 118"/>
              <p:cNvSpPr txBox="1">
                <a:spLocks noChangeArrowheads="1"/>
              </p:cNvSpPr>
              <p:nvPr/>
            </p:nvSpPr>
            <p:spPr bwMode="auto">
              <a:xfrm>
                <a:off x="3503" y="1728"/>
                <a:ext cx="23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solidFill>
                      <a:schemeClr val="tx2"/>
                    </a:solidFill>
                  </a:rPr>
                  <a:t>C</a:t>
                </a:r>
              </a:p>
            </p:txBody>
          </p:sp>
          <p:cxnSp>
            <p:nvCxnSpPr>
              <p:cNvPr id="45098" name="AutoShape 119"/>
              <p:cNvCxnSpPr>
                <a:cxnSpLocks noChangeShapeType="1"/>
              </p:cNvCxnSpPr>
              <p:nvPr/>
            </p:nvCxnSpPr>
            <p:spPr bwMode="auto">
              <a:xfrm rot="16200000" flipH="1">
                <a:off x="3461" y="1579"/>
                <a:ext cx="288" cy="9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084" name="Group 120"/>
            <p:cNvGrpSpPr>
              <a:grpSpLocks/>
            </p:cNvGrpSpPr>
            <p:nvPr/>
          </p:nvGrpSpPr>
          <p:grpSpPr bwMode="auto">
            <a:xfrm>
              <a:off x="9401175" y="5334002"/>
              <a:ext cx="355600" cy="857251"/>
              <a:chOff x="3506" y="1440"/>
              <a:chExt cx="224" cy="540"/>
            </a:xfrm>
          </p:grpSpPr>
          <p:sp>
            <p:nvSpPr>
              <p:cNvPr id="45095" name="Text Box 121"/>
              <p:cNvSpPr txBox="1">
                <a:spLocks noChangeArrowheads="1"/>
              </p:cNvSpPr>
              <p:nvPr/>
            </p:nvSpPr>
            <p:spPr bwMode="auto">
              <a:xfrm>
                <a:off x="3506" y="1728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solidFill>
                      <a:schemeClr val="tx2"/>
                    </a:solidFill>
                  </a:rPr>
                  <a:t>E</a:t>
                </a:r>
              </a:p>
            </p:txBody>
          </p:sp>
          <p:cxnSp>
            <p:nvCxnSpPr>
              <p:cNvPr id="45096" name="AutoShape 122"/>
              <p:cNvCxnSpPr>
                <a:cxnSpLocks noChangeShapeType="1"/>
              </p:cNvCxnSpPr>
              <p:nvPr/>
            </p:nvCxnSpPr>
            <p:spPr bwMode="auto">
              <a:xfrm rot="16200000" flipH="1">
                <a:off x="3461" y="1579"/>
                <a:ext cx="288" cy="9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5085" name="Freeform 124"/>
            <p:cNvSpPr>
              <a:spLocks/>
            </p:cNvSpPr>
            <p:nvPr/>
          </p:nvSpPr>
          <p:spPr bwMode="auto">
            <a:xfrm>
              <a:off x="5956300" y="2438400"/>
              <a:ext cx="1143000" cy="1066800"/>
            </a:xfrm>
            <a:custGeom>
              <a:avLst/>
              <a:gdLst>
                <a:gd name="T0" fmla="*/ 2147483647 w 720"/>
                <a:gd name="T1" fmla="*/ 2147483647 h 672"/>
                <a:gd name="T2" fmla="*/ 2147483647 w 720"/>
                <a:gd name="T3" fmla="*/ 2147483647 h 672"/>
                <a:gd name="T4" fmla="*/ 2147483647 w 720"/>
                <a:gd name="T5" fmla="*/ 2147483647 h 672"/>
                <a:gd name="T6" fmla="*/ 2147483647 w 72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672"/>
                <a:gd name="T14" fmla="*/ 720 w 720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672">
                  <a:moveTo>
                    <a:pt x="88" y="672"/>
                  </a:moveTo>
                  <a:cubicBezTo>
                    <a:pt x="44" y="568"/>
                    <a:pt x="0" y="464"/>
                    <a:pt x="88" y="384"/>
                  </a:cubicBezTo>
                  <a:cubicBezTo>
                    <a:pt x="176" y="304"/>
                    <a:pt x="512" y="256"/>
                    <a:pt x="616" y="192"/>
                  </a:cubicBezTo>
                  <a:cubicBezTo>
                    <a:pt x="720" y="128"/>
                    <a:pt x="716" y="64"/>
                    <a:pt x="7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86" name="Freeform 125"/>
            <p:cNvSpPr>
              <a:spLocks/>
            </p:cNvSpPr>
            <p:nvPr/>
          </p:nvSpPr>
          <p:spPr bwMode="auto">
            <a:xfrm flipH="1">
              <a:off x="7372350" y="2438400"/>
              <a:ext cx="1143000" cy="1066800"/>
            </a:xfrm>
            <a:custGeom>
              <a:avLst/>
              <a:gdLst>
                <a:gd name="T0" fmla="*/ 2147483647 w 720"/>
                <a:gd name="T1" fmla="*/ 2147483647 h 672"/>
                <a:gd name="T2" fmla="*/ 2147483647 w 720"/>
                <a:gd name="T3" fmla="*/ 2147483647 h 672"/>
                <a:gd name="T4" fmla="*/ 2147483647 w 720"/>
                <a:gd name="T5" fmla="*/ 2147483647 h 672"/>
                <a:gd name="T6" fmla="*/ 2147483647 w 72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672"/>
                <a:gd name="T14" fmla="*/ 720 w 720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672">
                  <a:moveTo>
                    <a:pt x="88" y="672"/>
                  </a:moveTo>
                  <a:cubicBezTo>
                    <a:pt x="44" y="568"/>
                    <a:pt x="0" y="464"/>
                    <a:pt x="88" y="384"/>
                  </a:cubicBezTo>
                  <a:cubicBezTo>
                    <a:pt x="176" y="304"/>
                    <a:pt x="512" y="256"/>
                    <a:pt x="616" y="192"/>
                  </a:cubicBezTo>
                  <a:cubicBezTo>
                    <a:pt x="720" y="128"/>
                    <a:pt x="716" y="64"/>
                    <a:pt x="7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87" name="Freeform 126"/>
            <p:cNvSpPr>
              <a:spLocks/>
            </p:cNvSpPr>
            <p:nvPr/>
          </p:nvSpPr>
          <p:spPr bwMode="auto">
            <a:xfrm flipH="1">
              <a:off x="8534400" y="3962400"/>
              <a:ext cx="1143000" cy="1066800"/>
            </a:xfrm>
            <a:custGeom>
              <a:avLst/>
              <a:gdLst>
                <a:gd name="T0" fmla="*/ 2147483647 w 720"/>
                <a:gd name="T1" fmla="*/ 2147483647 h 672"/>
                <a:gd name="T2" fmla="*/ 2147483647 w 720"/>
                <a:gd name="T3" fmla="*/ 2147483647 h 672"/>
                <a:gd name="T4" fmla="*/ 2147483647 w 720"/>
                <a:gd name="T5" fmla="*/ 2147483647 h 672"/>
                <a:gd name="T6" fmla="*/ 2147483647 w 72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672"/>
                <a:gd name="T14" fmla="*/ 720 w 720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672">
                  <a:moveTo>
                    <a:pt x="88" y="672"/>
                  </a:moveTo>
                  <a:cubicBezTo>
                    <a:pt x="44" y="568"/>
                    <a:pt x="0" y="464"/>
                    <a:pt x="88" y="384"/>
                  </a:cubicBezTo>
                  <a:cubicBezTo>
                    <a:pt x="176" y="304"/>
                    <a:pt x="512" y="256"/>
                    <a:pt x="616" y="192"/>
                  </a:cubicBezTo>
                  <a:cubicBezTo>
                    <a:pt x="720" y="128"/>
                    <a:pt x="716" y="64"/>
                    <a:pt x="7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88" name="Freeform 127"/>
            <p:cNvSpPr>
              <a:spLocks/>
            </p:cNvSpPr>
            <p:nvPr/>
          </p:nvSpPr>
          <p:spPr bwMode="auto">
            <a:xfrm>
              <a:off x="7086600" y="3962400"/>
              <a:ext cx="1143000" cy="1066800"/>
            </a:xfrm>
            <a:custGeom>
              <a:avLst/>
              <a:gdLst>
                <a:gd name="T0" fmla="*/ 2147483647 w 720"/>
                <a:gd name="T1" fmla="*/ 2147483647 h 672"/>
                <a:gd name="T2" fmla="*/ 2147483647 w 720"/>
                <a:gd name="T3" fmla="*/ 2147483647 h 672"/>
                <a:gd name="T4" fmla="*/ 2147483647 w 720"/>
                <a:gd name="T5" fmla="*/ 2147483647 h 672"/>
                <a:gd name="T6" fmla="*/ 2147483647 w 72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672"/>
                <a:gd name="T14" fmla="*/ 720 w 720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672">
                  <a:moveTo>
                    <a:pt x="88" y="672"/>
                  </a:moveTo>
                  <a:cubicBezTo>
                    <a:pt x="44" y="568"/>
                    <a:pt x="0" y="464"/>
                    <a:pt x="88" y="384"/>
                  </a:cubicBezTo>
                  <a:cubicBezTo>
                    <a:pt x="176" y="304"/>
                    <a:pt x="512" y="256"/>
                    <a:pt x="616" y="192"/>
                  </a:cubicBezTo>
                  <a:cubicBezTo>
                    <a:pt x="720" y="128"/>
                    <a:pt x="716" y="64"/>
                    <a:pt x="7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89" name="Freeform 128"/>
            <p:cNvSpPr>
              <a:spLocks/>
            </p:cNvSpPr>
            <p:nvPr/>
          </p:nvSpPr>
          <p:spPr bwMode="auto">
            <a:xfrm>
              <a:off x="5634038" y="2124076"/>
              <a:ext cx="1109662" cy="1209675"/>
            </a:xfrm>
            <a:custGeom>
              <a:avLst/>
              <a:gdLst>
                <a:gd name="T0" fmla="*/ 2147483647 w 699"/>
                <a:gd name="T1" fmla="*/ 0 h 762"/>
                <a:gd name="T2" fmla="*/ 2147483647 w 699"/>
                <a:gd name="T3" fmla="*/ 2147483647 h 762"/>
                <a:gd name="T4" fmla="*/ 2147483647 w 699"/>
                <a:gd name="T5" fmla="*/ 2147483647 h 762"/>
                <a:gd name="T6" fmla="*/ 0 60000 65536"/>
                <a:gd name="T7" fmla="*/ 0 60000 65536"/>
                <a:gd name="T8" fmla="*/ 0 60000 65536"/>
                <a:gd name="T9" fmla="*/ 0 w 699"/>
                <a:gd name="T10" fmla="*/ 0 h 762"/>
                <a:gd name="T11" fmla="*/ 699 w 699"/>
                <a:gd name="T12" fmla="*/ 762 h 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9" h="762">
                  <a:moveTo>
                    <a:pt x="699" y="0"/>
                  </a:moveTo>
                  <a:cubicBezTo>
                    <a:pt x="597" y="41"/>
                    <a:pt x="174" y="119"/>
                    <a:pt x="87" y="246"/>
                  </a:cubicBezTo>
                  <a:cubicBezTo>
                    <a:pt x="0" y="373"/>
                    <a:pt x="158" y="655"/>
                    <a:pt x="177" y="76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90" name="Freeform 129"/>
            <p:cNvSpPr>
              <a:spLocks/>
            </p:cNvSpPr>
            <p:nvPr/>
          </p:nvSpPr>
          <p:spPr bwMode="auto">
            <a:xfrm flipH="1">
              <a:off x="7696200" y="2133601"/>
              <a:ext cx="1219200" cy="1209675"/>
            </a:xfrm>
            <a:custGeom>
              <a:avLst/>
              <a:gdLst>
                <a:gd name="T0" fmla="*/ 2147483647 w 699"/>
                <a:gd name="T1" fmla="*/ 0 h 762"/>
                <a:gd name="T2" fmla="*/ 2147483647 w 699"/>
                <a:gd name="T3" fmla="*/ 2147483647 h 762"/>
                <a:gd name="T4" fmla="*/ 2147483647 w 699"/>
                <a:gd name="T5" fmla="*/ 2147483647 h 762"/>
                <a:gd name="T6" fmla="*/ 0 60000 65536"/>
                <a:gd name="T7" fmla="*/ 0 60000 65536"/>
                <a:gd name="T8" fmla="*/ 0 60000 65536"/>
                <a:gd name="T9" fmla="*/ 0 w 699"/>
                <a:gd name="T10" fmla="*/ 0 h 762"/>
                <a:gd name="T11" fmla="*/ 699 w 699"/>
                <a:gd name="T12" fmla="*/ 762 h 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9" h="762">
                  <a:moveTo>
                    <a:pt x="699" y="0"/>
                  </a:moveTo>
                  <a:cubicBezTo>
                    <a:pt x="597" y="41"/>
                    <a:pt x="174" y="119"/>
                    <a:pt x="87" y="246"/>
                  </a:cubicBezTo>
                  <a:cubicBezTo>
                    <a:pt x="0" y="373"/>
                    <a:pt x="158" y="655"/>
                    <a:pt x="177" y="76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91" name="Freeform 130"/>
            <p:cNvSpPr>
              <a:spLocks/>
            </p:cNvSpPr>
            <p:nvPr/>
          </p:nvSpPr>
          <p:spPr bwMode="auto">
            <a:xfrm flipH="1">
              <a:off x="8839200" y="3657601"/>
              <a:ext cx="1219200" cy="1209675"/>
            </a:xfrm>
            <a:custGeom>
              <a:avLst/>
              <a:gdLst>
                <a:gd name="T0" fmla="*/ 2147483647 w 699"/>
                <a:gd name="T1" fmla="*/ 0 h 762"/>
                <a:gd name="T2" fmla="*/ 2147483647 w 699"/>
                <a:gd name="T3" fmla="*/ 2147483647 h 762"/>
                <a:gd name="T4" fmla="*/ 2147483647 w 699"/>
                <a:gd name="T5" fmla="*/ 2147483647 h 762"/>
                <a:gd name="T6" fmla="*/ 0 60000 65536"/>
                <a:gd name="T7" fmla="*/ 0 60000 65536"/>
                <a:gd name="T8" fmla="*/ 0 60000 65536"/>
                <a:gd name="T9" fmla="*/ 0 w 699"/>
                <a:gd name="T10" fmla="*/ 0 h 762"/>
                <a:gd name="T11" fmla="*/ 699 w 699"/>
                <a:gd name="T12" fmla="*/ 762 h 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9" h="762">
                  <a:moveTo>
                    <a:pt x="699" y="0"/>
                  </a:moveTo>
                  <a:cubicBezTo>
                    <a:pt x="597" y="41"/>
                    <a:pt x="174" y="119"/>
                    <a:pt x="87" y="246"/>
                  </a:cubicBezTo>
                  <a:cubicBezTo>
                    <a:pt x="0" y="373"/>
                    <a:pt x="158" y="655"/>
                    <a:pt x="177" y="76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92" name="Freeform 131"/>
            <p:cNvSpPr>
              <a:spLocks/>
            </p:cNvSpPr>
            <p:nvPr/>
          </p:nvSpPr>
          <p:spPr bwMode="auto">
            <a:xfrm>
              <a:off x="6781801" y="3657601"/>
              <a:ext cx="1109663" cy="1209675"/>
            </a:xfrm>
            <a:custGeom>
              <a:avLst/>
              <a:gdLst>
                <a:gd name="T0" fmla="*/ 2147483647 w 699"/>
                <a:gd name="T1" fmla="*/ 0 h 762"/>
                <a:gd name="T2" fmla="*/ 2147483647 w 699"/>
                <a:gd name="T3" fmla="*/ 2147483647 h 762"/>
                <a:gd name="T4" fmla="*/ 2147483647 w 699"/>
                <a:gd name="T5" fmla="*/ 2147483647 h 762"/>
                <a:gd name="T6" fmla="*/ 0 60000 65536"/>
                <a:gd name="T7" fmla="*/ 0 60000 65536"/>
                <a:gd name="T8" fmla="*/ 0 60000 65536"/>
                <a:gd name="T9" fmla="*/ 0 w 699"/>
                <a:gd name="T10" fmla="*/ 0 h 762"/>
                <a:gd name="T11" fmla="*/ 699 w 699"/>
                <a:gd name="T12" fmla="*/ 762 h 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9" h="762">
                  <a:moveTo>
                    <a:pt x="699" y="0"/>
                  </a:moveTo>
                  <a:cubicBezTo>
                    <a:pt x="597" y="41"/>
                    <a:pt x="174" y="119"/>
                    <a:pt x="87" y="246"/>
                  </a:cubicBezTo>
                  <a:cubicBezTo>
                    <a:pt x="0" y="373"/>
                    <a:pt x="158" y="655"/>
                    <a:pt x="177" y="76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93" name="Text Box 132"/>
            <p:cNvSpPr txBox="1">
              <a:spLocks noChangeArrowheads="1"/>
            </p:cNvSpPr>
            <p:nvPr/>
          </p:nvSpPr>
          <p:spPr bwMode="auto">
            <a:xfrm>
              <a:off x="7019925" y="1771650"/>
              <a:ext cx="396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b="1" dirty="0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3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Inorder Traversal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3" name="Rectangle 3" descr="Rectangle: Click to edit Master text styles&#10;Second level&#10;Third level&#10;Fourth level&#10;Fifth level"/>
              <p:cNvSpPr>
                <a:spLocks noGrp="1" noChangeArrowheads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Times" panose="02020603050405020304" pitchFamily="18" charset="0"/>
                  <a:buChar char="•"/>
                </a:pPr>
                <a:r>
                  <a:rPr lang="en-US" altLang="en-US" sz="2000" dirty="0" smtClean="0"/>
                  <a:t>In an </a:t>
                </a:r>
                <a:r>
                  <a:rPr lang="en-US" altLang="en-US" sz="2000" i="1" dirty="0" err="1">
                    <a:solidFill>
                      <a:schemeClr val="accent1"/>
                    </a:solidFill>
                  </a:rPr>
                  <a:t>inorder</a:t>
                </a:r>
                <a:r>
                  <a:rPr lang="en-US" altLang="en-US" sz="2000" i="1" dirty="0">
                    <a:solidFill>
                      <a:schemeClr val="accent1"/>
                    </a:solidFill>
                  </a:rPr>
                  <a:t> traversal </a:t>
                </a:r>
                <a:r>
                  <a:rPr lang="en-US" altLang="en-US" sz="2000" dirty="0"/>
                  <a:t>a node is visited after its left subtree and before its right subtree</a:t>
                </a:r>
              </a:p>
              <a:p>
                <a:pPr eaLnBrk="1" hangingPunct="1">
                  <a:lnSpc>
                    <a:spcPct val="90000"/>
                  </a:lnSpc>
                  <a:buFont typeface="Times" panose="02020603050405020304" pitchFamily="18" charset="0"/>
                  <a:buChar char="•"/>
                </a:pPr>
                <a:r>
                  <a:rPr lang="en-US" altLang="en-US" sz="2000" dirty="0"/>
                  <a:t>Application: draw a binary tree</a:t>
                </a:r>
              </a:p>
              <a:p>
                <a:pPr lvl="1" eaLnBrk="1" hangingPunct="1">
                  <a:lnSpc>
                    <a:spcPct val="90000"/>
                  </a:lnSpc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1800" dirty="0"/>
                  <a:t> </a:t>
                </a:r>
                <a:r>
                  <a:rPr lang="en-US" altLang="en-US" sz="1800" dirty="0" err="1"/>
                  <a:t>inorder</a:t>
                </a:r>
                <a:r>
                  <a:rPr lang="en-US" altLang="en-US" sz="1800" dirty="0"/>
                  <a:t> rank of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1800" dirty="0"/>
                  <a:t> depth of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46083" name="Rectangle 3" descr="Rectangle: Click to edit Master text styles&#10;Second level&#10;Third level&#10;Fourth level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750" t="-3270" r="-2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u="sng" smtClean="0">
                        <a:latin typeface="Cambria Math" panose="02040503050406030204" pitchFamily="18" charset="0"/>
                      </a:rPr>
                      <m:t>inOrder</m:t>
                    </m:r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u="sng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inOrder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inOrder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003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198377" y="4020343"/>
            <a:ext cx="3821422" cy="2514600"/>
            <a:chOff x="3429000" y="3733800"/>
            <a:chExt cx="3821422" cy="2514600"/>
          </a:xfrm>
        </p:grpSpPr>
        <p:sp>
          <p:nvSpPr>
            <p:cNvPr id="46096" name="Oval 6"/>
            <p:cNvSpPr>
              <a:spLocks noChangeArrowheads="1"/>
            </p:cNvSpPr>
            <p:nvPr/>
          </p:nvSpPr>
          <p:spPr bwMode="auto">
            <a:xfrm>
              <a:off x="5551488" y="3962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46097" name="Oval 7"/>
            <p:cNvSpPr>
              <a:spLocks noChangeArrowheads="1"/>
            </p:cNvSpPr>
            <p:nvPr/>
          </p:nvSpPr>
          <p:spPr bwMode="auto">
            <a:xfrm>
              <a:off x="6313488" y="4572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  <a:sym typeface="Symbol" panose="05050102010706020507" pitchFamily="18" charset="2"/>
              </a:endParaRPr>
            </a:p>
          </p:txBody>
        </p:sp>
        <p:sp>
          <p:nvSpPr>
            <p:cNvPr id="46098" name="Oval 8"/>
            <p:cNvSpPr>
              <a:spLocks noChangeArrowheads="1"/>
            </p:cNvSpPr>
            <p:nvPr/>
          </p:nvSpPr>
          <p:spPr bwMode="auto">
            <a:xfrm>
              <a:off x="4027488" y="4572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46099" name="Oval 9"/>
            <p:cNvSpPr>
              <a:spLocks noChangeArrowheads="1"/>
            </p:cNvSpPr>
            <p:nvPr/>
          </p:nvSpPr>
          <p:spPr bwMode="auto">
            <a:xfrm>
              <a:off x="4789488" y="5181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46100" name="Rectangle 10"/>
            <p:cNvSpPr>
              <a:spLocks noChangeArrowheads="1"/>
            </p:cNvSpPr>
            <p:nvPr/>
          </p:nvSpPr>
          <p:spPr bwMode="auto">
            <a:xfrm>
              <a:off x="3646488" y="51816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101" name="Rectangle 11"/>
            <p:cNvSpPr>
              <a:spLocks noChangeArrowheads="1"/>
            </p:cNvSpPr>
            <p:nvPr/>
          </p:nvSpPr>
          <p:spPr bwMode="auto">
            <a:xfrm>
              <a:off x="4408488" y="58674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102" name="Rectangle 12"/>
            <p:cNvSpPr>
              <a:spLocks noChangeArrowheads="1"/>
            </p:cNvSpPr>
            <p:nvPr/>
          </p:nvSpPr>
          <p:spPr bwMode="auto">
            <a:xfrm>
              <a:off x="5170488" y="58674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103" name="Rectangle 13"/>
            <p:cNvSpPr>
              <a:spLocks noChangeArrowheads="1"/>
            </p:cNvSpPr>
            <p:nvPr/>
          </p:nvSpPr>
          <p:spPr bwMode="auto">
            <a:xfrm>
              <a:off x="5932488" y="51816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104" name="Rectangle 14"/>
            <p:cNvSpPr>
              <a:spLocks noChangeArrowheads="1"/>
            </p:cNvSpPr>
            <p:nvPr/>
          </p:nvSpPr>
          <p:spPr bwMode="auto">
            <a:xfrm>
              <a:off x="6694488" y="5181600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46105" name="AutoShape 15"/>
            <p:cNvCxnSpPr>
              <a:cxnSpLocks noChangeShapeType="1"/>
              <a:stCxn id="46096" idx="3"/>
              <a:endCxn id="46098" idx="7"/>
            </p:cNvCxnSpPr>
            <p:nvPr/>
          </p:nvCxnSpPr>
          <p:spPr bwMode="auto">
            <a:xfrm flipH="1">
              <a:off x="4352926" y="4297363"/>
              <a:ext cx="12541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06" name="AutoShape 16"/>
            <p:cNvCxnSpPr>
              <a:cxnSpLocks noChangeShapeType="1"/>
              <a:stCxn id="46097" idx="1"/>
              <a:endCxn id="46096" idx="5"/>
            </p:cNvCxnSpPr>
            <p:nvPr/>
          </p:nvCxnSpPr>
          <p:spPr bwMode="auto">
            <a:xfrm flipH="1" flipV="1">
              <a:off x="5876926" y="4297363"/>
              <a:ext cx="4921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07" name="AutoShape 17"/>
            <p:cNvCxnSpPr>
              <a:cxnSpLocks noChangeShapeType="1"/>
              <a:stCxn id="46104" idx="0"/>
              <a:endCxn id="46097" idx="5"/>
            </p:cNvCxnSpPr>
            <p:nvPr/>
          </p:nvCxnSpPr>
          <p:spPr bwMode="auto">
            <a:xfrm flipH="1" flipV="1">
              <a:off x="6638926" y="4906963"/>
              <a:ext cx="246063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08" name="AutoShape 18"/>
            <p:cNvCxnSpPr>
              <a:cxnSpLocks noChangeShapeType="1"/>
              <a:stCxn id="46103" idx="0"/>
              <a:endCxn id="46097" idx="3"/>
            </p:cNvCxnSpPr>
            <p:nvPr/>
          </p:nvCxnSpPr>
          <p:spPr bwMode="auto">
            <a:xfrm flipV="1">
              <a:off x="6122988" y="4906963"/>
              <a:ext cx="246063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09" name="AutoShape 19"/>
            <p:cNvCxnSpPr>
              <a:cxnSpLocks noChangeShapeType="1"/>
              <a:stCxn id="46102" idx="0"/>
              <a:endCxn id="46099" idx="5"/>
            </p:cNvCxnSpPr>
            <p:nvPr/>
          </p:nvCxnSpPr>
          <p:spPr bwMode="auto">
            <a:xfrm flipH="1" flipV="1">
              <a:off x="5114926" y="5516563"/>
              <a:ext cx="246063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10" name="AutoShape 20"/>
            <p:cNvCxnSpPr>
              <a:cxnSpLocks noChangeShapeType="1"/>
              <a:stCxn id="46101" idx="0"/>
              <a:endCxn id="46099" idx="3"/>
            </p:cNvCxnSpPr>
            <p:nvPr/>
          </p:nvCxnSpPr>
          <p:spPr bwMode="auto">
            <a:xfrm flipV="1">
              <a:off x="4598988" y="5516563"/>
              <a:ext cx="246063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11" name="AutoShape 21"/>
            <p:cNvCxnSpPr>
              <a:cxnSpLocks noChangeShapeType="1"/>
              <a:stCxn id="46100" idx="0"/>
              <a:endCxn id="46098" idx="3"/>
            </p:cNvCxnSpPr>
            <p:nvPr/>
          </p:nvCxnSpPr>
          <p:spPr bwMode="auto">
            <a:xfrm flipV="1">
              <a:off x="3836988" y="4906963"/>
              <a:ext cx="246063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12" name="AutoShape 22"/>
            <p:cNvCxnSpPr>
              <a:cxnSpLocks noChangeShapeType="1"/>
              <a:stCxn id="46099" idx="1"/>
              <a:endCxn id="46098" idx="5"/>
            </p:cNvCxnSpPr>
            <p:nvPr/>
          </p:nvCxnSpPr>
          <p:spPr bwMode="auto">
            <a:xfrm flipH="1" flipV="1">
              <a:off x="4352926" y="4906963"/>
              <a:ext cx="4921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086" name="Text Box 23"/>
            <p:cNvSpPr txBox="1">
              <a:spLocks noChangeArrowheads="1"/>
            </p:cNvSpPr>
            <p:nvPr/>
          </p:nvSpPr>
          <p:spPr bwMode="auto">
            <a:xfrm>
              <a:off x="4238625" y="54864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46087" name="Text Box 24"/>
            <p:cNvSpPr txBox="1">
              <a:spLocks noChangeArrowheads="1"/>
            </p:cNvSpPr>
            <p:nvPr/>
          </p:nvSpPr>
          <p:spPr bwMode="auto">
            <a:xfrm>
              <a:off x="3429000" y="48387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46088" name="Text Box 25"/>
            <p:cNvSpPr txBox="1">
              <a:spLocks noChangeArrowheads="1"/>
            </p:cNvSpPr>
            <p:nvPr/>
          </p:nvSpPr>
          <p:spPr bwMode="auto">
            <a:xfrm>
              <a:off x="3857625" y="4259263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46089" name="Text Box 26"/>
            <p:cNvSpPr txBox="1">
              <a:spLocks noChangeArrowheads="1"/>
            </p:cNvSpPr>
            <p:nvPr/>
          </p:nvSpPr>
          <p:spPr bwMode="auto">
            <a:xfrm>
              <a:off x="5322888" y="54864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46090" name="Text Box 27"/>
            <p:cNvSpPr txBox="1">
              <a:spLocks noChangeArrowheads="1"/>
            </p:cNvSpPr>
            <p:nvPr/>
          </p:nvSpPr>
          <p:spPr bwMode="auto">
            <a:xfrm>
              <a:off x="5305425" y="37338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46091" name="Text Box 28"/>
            <p:cNvSpPr txBox="1">
              <a:spLocks noChangeArrowheads="1"/>
            </p:cNvSpPr>
            <p:nvPr/>
          </p:nvSpPr>
          <p:spPr bwMode="auto">
            <a:xfrm>
              <a:off x="5780088" y="48387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46092" name="Text Box 29"/>
            <p:cNvSpPr txBox="1">
              <a:spLocks noChangeArrowheads="1"/>
            </p:cNvSpPr>
            <p:nvPr/>
          </p:nvSpPr>
          <p:spPr bwMode="auto">
            <a:xfrm>
              <a:off x="6923088" y="48387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46093" name="Text Box 30"/>
            <p:cNvSpPr txBox="1">
              <a:spLocks noChangeArrowheads="1"/>
            </p:cNvSpPr>
            <p:nvPr/>
          </p:nvSpPr>
          <p:spPr bwMode="auto">
            <a:xfrm>
              <a:off x="6475413" y="4259263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46094" name="Text Box 31"/>
            <p:cNvSpPr txBox="1">
              <a:spLocks noChangeArrowheads="1"/>
            </p:cNvSpPr>
            <p:nvPr/>
          </p:nvSpPr>
          <p:spPr bwMode="auto">
            <a:xfrm>
              <a:off x="4865688" y="48387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36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 and Reading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800" dirty="0" smtClean="0"/>
              <a:t>General Trees (Ch. 7.1)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800" dirty="0" smtClean="0"/>
              <a:t>Tree Traversals (Ch. 7.2)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2800" dirty="0" smtClean="0"/>
              <a:t>Binary Trees (</a:t>
            </a:r>
            <a:r>
              <a:rPr lang="en-US" altLang="en-US" sz="2800" dirty="0" smtClean="0">
                <a:cs typeface="Tahoma" panose="020B0604030504040204" pitchFamily="34" charset="0"/>
              </a:rPr>
              <a:t>Ch. 7.3</a:t>
            </a:r>
            <a:r>
              <a:rPr lang="en-US" altLang="en-US" sz="2800" dirty="0" smtClean="0"/>
              <a:t>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103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Exercise: Inorder Traversal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In an </a:t>
            </a:r>
            <a:r>
              <a:rPr lang="en-US" altLang="en-US" sz="2000" i="1" dirty="0" err="1">
                <a:solidFill>
                  <a:schemeClr val="accent1"/>
                </a:solidFill>
              </a:rPr>
              <a:t>inorder</a:t>
            </a:r>
            <a:r>
              <a:rPr lang="en-US" altLang="en-US" sz="2000" i="1" dirty="0">
                <a:solidFill>
                  <a:schemeClr val="accent1"/>
                </a:solidFill>
              </a:rPr>
              <a:t> traversal </a:t>
            </a:r>
            <a:r>
              <a:rPr lang="en-US" altLang="en-US" sz="2000" dirty="0"/>
              <a:t>a node is visited after its left subtree and before its right subtree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List the nodes of this tree in </a:t>
            </a:r>
            <a:r>
              <a:rPr lang="en-US" altLang="en-US" sz="2000" dirty="0" err="1"/>
              <a:t>inorder</a:t>
            </a:r>
            <a:r>
              <a:rPr lang="en-US" altLang="en-US" sz="2000" dirty="0"/>
              <a:t> traversal order.</a:t>
            </a:r>
          </a:p>
        </p:txBody>
      </p:sp>
      <p:grpSp>
        <p:nvGrpSpPr>
          <p:cNvPr id="47108" name="Group 5"/>
          <p:cNvGrpSpPr>
            <a:grpSpLocks/>
          </p:cNvGrpSpPr>
          <p:nvPr/>
        </p:nvGrpSpPr>
        <p:grpSpPr bwMode="auto">
          <a:xfrm>
            <a:off x="7222275" y="2825749"/>
            <a:ext cx="3338513" cy="3117851"/>
            <a:chOff x="3135" y="1252"/>
            <a:chExt cx="2103" cy="1964"/>
          </a:xfrm>
        </p:grpSpPr>
        <p:sp>
          <p:nvSpPr>
            <p:cNvPr id="32777" name="AutoShape 6"/>
            <p:cNvSpPr>
              <a:spLocks noChangeAspect="1" noChangeArrowheads="1"/>
            </p:cNvSpPr>
            <p:nvPr/>
          </p:nvSpPr>
          <p:spPr bwMode="auto">
            <a:xfrm>
              <a:off x="4216" y="1252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2778" name="AutoShape 7"/>
            <p:cNvSpPr>
              <a:spLocks noChangeAspect="1" noChangeArrowheads="1"/>
            </p:cNvSpPr>
            <p:nvPr/>
          </p:nvSpPr>
          <p:spPr bwMode="auto">
            <a:xfrm>
              <a:off x="3384" y="1828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2780" name="AutoShape 9"/>
            <p:cNvSpPr>
              <a:spLocks noChangeAspect="1" noChangeArrowheads="1"/>
            </p:cNvSpPr>
            <p:nvPr/>
          </p:nvSpPr>
          <p:spPr bwMode="auto">
            <a:xfrm>
              <a:off x="4754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2781" name="AutoShape 10"/>
            <p:cNvSpPr>
              <a:spLocks noChangeAspect="1" noChangeArrowheads="1"/>
            </p:cNvSpPr>
            <p:nvPr/>
          </p:nvSpPr>
          <p:spPr bwMode="auto">
            <a:xfrm>
              <a:off x="4494" y="2403"/>
              <a:ext cx="23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2782" name="AutoShape 11"/>
            <p:cNvSpPr>
              <a:spLocks noChangeAspect="1" noChangeArrowheads="1"/>
            </p:cNvSpPr>
            <p:nvPr/>
          </p:nvSpPr>
          <p:spPr bwMode="auto">
            <a:xfrm>
              <a:off x="5007" y="2404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2783" name="AutoShape 12"/>
            <p:cNvSpPr>
              <a:spLocks noChangeAspect="1" noChangeArrowheads="1"/>
            </p:cNvSpPr>
            <p:nvPr/>
          </p:nvSpPr>
          <p:spPr bwMode="auto">
            <a:xfrm>
              <a:off x="3135" y="240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2784" name="AutoShape 13"/>
            <p:cNvSpPr>
              <a:spLocks noChangeAspect="1" noChangeArrowheads="1"/>
            </p:cNvSpPr>
            <p:nvPr/>
          </p:nvSpPr>
          <p:spPr bwMode="auto">
            <a:xfrm>
              <a:off x="3639" y="2404"/>
              <a:ext cx="216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47118" name="AutoShape 14"/>
            <p:cNvCxnSpPr>
              <a:cxnSpLocks noChangeShapeType="1"/>
              <a:stCxn id="32777" idx="2"/>
              <a:endCxn id="32778" idx="0"/>
            </p:cNvCxnSpPr>
            <p:nvPr/>
          </p:nvCxnSpPr>
          <p:spPr bwMode="auto">
            <a:xfrm flipH="1">
              <a:off x="3496" y="1486"/>
              <a:ext cx="83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9" name="AutoShape 15"/>
            <p:cNvCxnSpPr>
              <a:cxnSpLocks noChangeShapeType="1"/>
              <a:stCxn id="32777" idx="2"/>
              <a:endCxn id="32780" idx="0"/>
            </p:cNvCxnSpPr>
            <p:nvPr/>
          </p:nvCxnSpPr>
          <p:spPr bwMode="auto">
            <a:xfrm>
              <a:off x="4328" y="1486"/>
              <a:ext cx="54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0" name="AutoShape 17"/>
            <p:cNvCxnSpPr>
              <a:cxnSpLocks noChangeShapeType="1"/>
              <a:stCxn id="32780" idx="2"/>
              <a:endCxn id="32782" idx="0"/>
            </p:cNvCxnSpPr>
            <p:nvPr/>
          </p:nvCxnSpPr>
          <p:spPr bwMode="auto">
            <a:xfrm>
              <a:off x="4870" y="2062"/>
              <a:ext cx="253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1" name="AutoShape 18"/>
            <p:cNvCxnSpPr>
              <a:cxnSpLocks noChangeShapeType="1"/>
              <a:stCxn id="32780" idx="2"/>
              <a:endCxn id="32781" idx="0"/>
            </p:cNvCxnSpPr>
            <p:nvPr/>
          </p:nvCxnSpPr>
          <p:spPr bwMode="auto">
            <a:xfrm flipH="1">
              <a:off x="4613" y="2062"/>
              <a:ext cx="257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2" name="AutoShape 19"/>
            <p:cNvCxnSpPr>
              <a:cxnSpLocks noChangeShapeType="1"/>
              <a:stCxn id="32778" idx="2"/>
              <a:endCxn id="32784" idx="0"/>
            </p:cNvCxnSpPr>
            <p:nvPr/>
          </p:nvCxnSpPr>
          <p:spPr bwMode="auto">
            <a:xfrm>
              <a:off x="3496" y="2062"/>
              <a:ext cx="251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3" name="AutoShape 20"/>
            <p:cNvCxnSpPr>
              <a:cxnSpLocks noChangeShapeType="1"/>
              <a:stCxn id="32778" idx="2"/>
              <a:endCxn id="32783" idx="0"/>
            </p:cNvCxnSpPr>
            <p:nvPr/>
          </p:nvCxnSpPr>
          <p:spPr bwMode="auto">
            <a:xfrm flipH="1">
              <a:off x="3247" y="2062"/>
              <a:ext cx="249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2" name="AutoShape 21"/>
            <p:cNvSpPr>
              <a:spLocks noChangeAspect="1" noChangeArrowheads="1"/>
            </p:cNvSpPr>
            <p:nvPr/>
          </p:nvSpPr>
          <p:spPr bwMode="auto">
            <a:xfrm>
              <a:off x="3289" y="2986"/>
              <a:ext cx="169" cy="2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2793" name="AutoShape 22"/>
            <p:cNvSpPr>
              <a:spLocks noChangeAspect="1" noChangeArrowheads="1"/>
            </p:cNvSpPr>
            <p:nvPr/>
          </p:nvSpPr>
          <p:spPr bwMode="auto">
            <a:xfrm>
              <a:off x="3655" y="2984"/>
              <a:ext cx="200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47126" name="AutoShape 23"/>
            <p:cNvCxnSpPr>
              <a:cxnSpLocks noChangeShapeType="1"/>
              <a:stCxn id="32784" idx="2"/>
              <a:endCxn id="32793" idx="0"/>
            </p:cNvCxnSpPr>
            <p:nvPr/>
          </p:nvCxnSpPr>
          <p:spPr bwMode="auto">
            <a:xfrm>
              <a:off x="3747" y="2638"/>
              <a:ext cx="8" cy="3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7" name="AutoShape 24"/>
            <p:cNvCxnSpPr>
              <a:cxnSpLocks noChangeShapeType="1"/>
              <a:stCxn id="32784" idx="2"/>
              <a:endCxn id="32792" idx="0"/>
            </p:cNvCxnSpPr>
            <p:nvPr/>
          </p:nvCxnSpPr>
          <p:spPr bwMode="auto">
            <a:xfrm flipH="1">
              <a:off x="3374" y="2638"/>
              <a:ext cx="373" cy="3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1"/>
              <p:cNvSpPr txBox="1">
                <a:spLocks/>
              </p:cNvSpPr>
              <p:nvPr/>
            </p:nvSpPr>
            <p:spPr>
              <a:xfrm>
                <a:off x="2911479" y="3846514"/>
                <a:ext cx="4875211" cy="354171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2000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u="sng" smtClean="0">
                        <a:latin typeface="Cambria Math" panose="02040503050406030204" pitchFamily="18" charset="0"/>
                      </a:rPr>
                      <m:t>inOrder</m:t>
                    </m:r>
                    <m:r>
                      <a:rPr lang="en-US" sz="200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u="sng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inOrder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lnSpc>
                    <a:spcPct val="10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inOrder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479" y="3846514"/>
                <a:ext cx="4875211" cy="3541714"/>
              </a:xfrm>
              <a:prstGeom prst="rect">
                <a:avLst/>
              </a:prstGeom>
              <a:blipFill rotWithShape="0">
                <a:blip r:embed="rId2"/>
                <a:stretch>
                  <a:fillRect l="-2003" t="-1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3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Exercise: Preorder &amp; InOrder  Traversal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Draw a (single) binary 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such that</a:t>
                </a:r>
              </a:p>
              <a:p>
                <a:pPr lvl="1"/>
                <a:r>
                  <a:rPr lang="en-US" dirty="0"/>
                  <a:t>Each internal node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stores a single character</a:t>
                </a:r>
              </a:p>
              <a:p>
                <a:pPr lvl="1"/>
                <a:r>
                  <a:rPr lang="en-US" dirty="0"/>
                  <a:t>A preorder traversal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yields </a:t>
                </a:r>
                <a:r>
                  <a:rPr lang="en-US" dirty="0">
                    <a:solidFill>
                      <a:schemeClr val="accent1"/>
                    </a:solidFill>
                  </a:rPr>
                  <a:t>EXAMFUN</a:t>
                </a:r>
              </a:p>
              <a:p>
                <a:pPr lvl="1"/>
                <a:r>
                  <a:rPr lang="en-US" dirty="0"/>
                  <a:t>An </a:t>
                </a:r>
                <a:r>
                  <a:rPr lang="en-US" dirty="0" err="1"/>
                  <a:t>inorder</a:t>
                </a:r>
                <a:r>
                  <a:rPr lang="en-US" dirty="0"/>
                  <a:t> traversal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yields </a:t>
                </a:r>
                <a:r>
                  <a:rPr lang="en-US" dirty="0">
                    <a:solidFill>
                      <a:schemeClr val="accent1"/>
                    </a:solidFill>
                  </a:rPr>
                  <a:t>MAFXUEN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Application</a:t>
            </a:r>
            <a:br>
              <a:rPr lang="en-US" altLang="en-US" dirty="0" smtClean="0"/>
            </a:br>
            <a:r>
              <a:rPr lang="en-US" altLang="en-US" sz="2800" dirty="0" smtClean="0"/>
              <a:t>Print Arithmetic Expressions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5449888" cy="35417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Specialization of an </a:t>
            </a:r>
            <a:r>
              <a:rPr lang="en-US" dirty="0" err="1"/>
              <a:t>inorder</a:t>
            </a:r>
            <a:r>
              <a:rPr lang="en-US" dirty="0"/>
              <a:t> traversal</a:t>
            </a:r>
          </a:p>
          <a:p>
            <a:pPr lvl="1"/>
            <a:r>
              <a:rPr lang="en-US" dirty="0"/>
              <a:t>print operand or operator when visiting node</a:t>
            </a:r>
          </a:p>
          <a:p>
            <a:pPr lvl="1"/>
            <a:r>
              <a:rPr lang="en-US" dirty="0"/>
              <a:t>print “(“ before traversing left subtree</a:t>
            </a:r>
          </a:p>
          <a:p>
            <a:pPr lvl="1"/>
            <a:r>
              <a:rPr lang="en-US" dirty="0"/>
              <a:t>print “)“ after traversing right </a:t>
            </a:r>
            <a:r>
              <a:rPr lang="en-US" dirty="0" smtClean="0"/>
              <a:t>subtree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591298" y="2276589"/>
                <a:ext cx="4875211" cy="354171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u="sng" dirty="0" smtClean="0">
                        <a:latin typeface="Cambria Math" panose="02040503050406030204" pitchFamily="18" charset="0"/>
                      </a:rPr>
                      <m:t>printExpression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u="sng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/>
                  <a:t>if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print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printExpression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print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i="0" dirty="0" err="1" smtClean="0">
                        <a:latin typeface="Cambria Math" panose="02040503050406030204" pitchFamily="18" charset="0"/>
                      </a:rPr>
                      <m:t>element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/>
                  <a:t>if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printExpression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print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591298" y="2276589"/>
                <a:ext cx="4875211" cy="3541714"/>
              </a:xfrm>
              <a:blipFill rotWithShape="0">
                <a:blip r:embed="rId2"/>
                <a:stretch>
                  <a:fillRect l="-2750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085278" y="4267200"/>
            <a:ext cx="3429000" cy="2286000"/>
            <a:chOff x="2928" y="2256"/>
            <a:chExt cx="2160" cy="1440"/>
          </a:xfrm>
        </p:grpSpPr>
        <p:sp>
          <p:nvSpPr>
            <p:cNvPr id="49160" name="Oval 6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49161" name="Oval 7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49162" name="Oval 8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 dirty="0">
                <a:solidFill>
                  <a:schemeClr val="tx1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49163" name="Oval 9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49164" name="Rectangle 10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9165" name="Rectangle 11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9166" name="Rectangle 12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9168" name="Rectangle 14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49169" name="AutoShape 15"/>
            <p:cNvCxnSpPr>
              <a:cxnSpLocks noChangeShapeType="1"/>
              <a:stCxn id="49160" idx="3"/>
              <a:endCxn id="49162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0" name="AutoShape 16"/>
            <p:cNvCxnSpPr>
              <a:cxnSpLocks noChangeShapeType="1"/>
              <a:stCxn id="49161" idx="1"/>
              <a:endCxn id="49160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1" name="AutoShape 17"/>
            <p:cNvCxnSpPr>
              <a:cxnSpLocks noChangeShapeType="1"/>
              <a:stCxn id="49168" idx="0"/>
              <a:endCxn id="49161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2" name="AutoShape 18"/>
            <p:cNvCxnSpPr>
              <a:cxnSpLocks noChangeShapeType="1"/>
              <a:stCxn id="49167" idx="0"/>
              <a:endCxn id="49161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3" name="AutoShape 19"/>
            <p:cNvCxnSpPr>
              <a:cxnSpLocks noChangeShapeType="1"/>
              <a:stCxn id="49166" idx="0"/>
              <a:endCxn id="49163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4" name="AutoShape 20"/>
            <p:cNvCxnSpPr>
              <a:cxnSpLocks noChangeShapeType="1"/>
              <a:stCxn id="49165" idx="0"/>
              <a:endCxn id="49163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5" name="AutoShape 21"/>
            <p:cNvCxnSpPr>
              <a:cxnSpLocks noChangeShapeType="1"/>
              <a:stCxn id="49164" idx="0"/>
              <a:endCxn id="49162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6" name="AutoShape 22"/>
            <p:cNvCxnSpPr>
              <a:cxnSpLocks noChangeShapeType="1"/>
              <a:stCxn id="49163" idx="1"/>
              <a:endCxn id="49162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158" name="Text Box 32"/>
          <p:cNvSpPr txBox="1">
            <a:spLocks noChangeArrowheads="1"/>
          </p:cNvSpPr>
          <p:nvPr/>
        </p:nvSpPr>
        <p:spPr bwMode="auto">
          <a:xfrm>
            <a:off x="4942778" y="6172200"/>
            <a:ext cx="26933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((2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</a:rPr>
              <a:t>-</a:t>
            </a:r>
            <a:r>
              <a:rPr lang="en-US" altLang="en-US" dirty="0">
                <a:solidFill>
                  <a:schemeClr val="tx1"/>
                </a:solidFill>
              </a:rPr>
              <a:t> 1))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</a:rPr>
              <a:t>+</a:t>
            </a:r>
            <a:r>
              <a:rPr lang="en-US" altLang="en-US" dirty="0">
                <a:solidFill>
                  <a:schemeClr val="tx1"/>
                </a:solidFill>
              </a:rPr>
              <a:t> (3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dirty="0">
                <a:solidFill>
                  <a:schemeClr val="tx1"/>
                </a:solidFill>
              </a:rPr>
              <a:t>b))</a:t>
            </a:r>
          </a:p>
        </p:txBody>
      </p:sp>
    </p:spTree>
    <p:extLst>
      <p:ext uri="{BB962C8B-B14F-4D97-AF65-F5344CB8AC3E}">
        <p14:creationId xmlns:p14="http://schemas.microsoft.com/office/powerpoint/2010/main" val="58845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Application</a:t>
            </a:r>
            <a:br>
              <a:rPr lang="en-US" altLang="en-US" dirty="0" smtClean="0"/>
            </a:br>
            <a:r>
              <a:rPr lang="en-US" altLang="en-US" sz="2800" dirty="0" smtClean="0"/>
              <a:t>Evaluate Arithmetic Expressions</a:t>
            </a:r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1409" y="2249486"/>
            <a:ext cx="6030915" cy="3541714"/>
          </a:xfrm>
        </p:spPr>
        <p:txBody>
          <a:bodyPr>
            <a:normAutofit/>
          </a:bodyPr>
          <a:lstStyle/>
          <a:p>
            <a:r>
              <a:rPr lang="en-US" dirty="0"/>
              <a:t>Specialization of a </a:t>
            </a:r>
            <a:r>
              <a:rPr lang="en-US" dirty="0" err="1"/>
              <a:t>postorder</a:t>
            </a:r>
            <a:r>
              <a:rPr lang="en-US" dirty="0"/>
              <a:t> traversal</a:t>
            </a:r>
          </a:p>
          <a:p>
            <a:pPr lvl="1"/>
            <a:r>
              <a:rPr lang="en-US" dirty="0"/>
              <a:t>recursive method returning the value of a subtree</a:t>
            </a:r>
          </a:p>
          <a:p>
            <a:pPr lvl="1"/>
            <a:r>
              <a:rPr lang="en-US" dirty="0"/>
              <a:t>when visiting an internal node, combine the values of the subtrees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242174" y="2249486"/>
                <a:ext cx="4875211" cy="354171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u="sng" smtClean="0">
                        <a:latin typeface="Cambria Math" panose="02040503050406030204" pitchFamily="18" charset="0"/>
                      </a:rPr>
                      <m:t>evalExpr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u="sng" dirty="0" smtClean="0"/>
              </a:p>
              <a:p>
                <a:pPr marL="457200" indent="-45720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isExternal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element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evalExpr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evalExpr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←</m:t>
                    </m:r>
                  </m:oMath>
                </a14:m>
                <a:r>
                  <a:rPr lang="en-US" dirty="0" smtClean="0"/>
                  <a:t> operator stored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 smtClean="0"/>
                  <a:t>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242174" y="2249486"/>
                <a:ext cx="4875211" cy="3541714"/>
              </a:xfrm>
              <a:blipFill rotWithShape="0">
                <a:blip r:embed="rId2"/>
                <a:stretch>
                  <a:fillRect l="-2750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3222587" y="4020343"/>
            <a:ext cx="3308350" cy="2286000"/>
            <a:chOff x="3004" y="2256"/>
            <a:chExt cx="2084" cy="1440"/>
          </a:xfrm>
        </p:grpSpPr>
        <p:sp>
          <p:nvSpPr>
            <p:cNvPr id="50183" name="Oval 6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50184" name="Oval 7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50185" name="Oval 8"/>
            <p:cNvSpPr>
              <a:spLocks noChangeArrowheads="1"/>
            </p:cNvSpPr>
            <p:nvPr/>
          </p:nvSpPr>
          <p:spPr bwMode="auto">
            <a:xfrm>
              <a:off x="3194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 dirty="0">
                <a:solidFill>
                  <a:schemeClr val="tx1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50186" name="Oval 9"/>
            <p:cNvSpPr>
              <a:spLocks noChangeArrowheads="1"/>
            </p:cNvSpPr>
            <p:nvPr/>
          </p:nvSpPr>
          <p:spPr bwMode="auto">
            <a:xfrm>
              <a:off x="3674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50187" name="Rectangle 10"/>
            <p:cNvSpPr>
              <a:spLocks noChangeArrowheads="1"/>
            </p:cNvSpPr>
            <p:nvPr/>
          </p:nvSpPr>
          <p:spPr bwMode="auto">
            <a:xfrm>
              <a:off x="3004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188" name="Rectangle 11"/>
            <p:cNvSpPr>
              <a:spLocks noChangeArrowheads="1"/>
            </p:cNvSpPr>
            <p:nvPr/>
          </p:nvSpPr>
          <p:spPr bwMode="auto">
            <a:xfrm>
              <a:off x="3484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189" name="Rectangle 12"/>
            <p:cNvSpPr>
              <a:spLocks noChangeArrowheads="1"/>
            </p:cNvSpPr>
            <p:nvPr/>
          </p:nvSpPr>
          <p:spPr bwMode="auto">
            <a:xfrm>
              <a:off x="3964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0190" name="Rectangle 13"/>
            <p:cNvSpPr>
              <a:spLocks noChangeArrowheads="1"/>
            </p:cNvSpPr>
            <p:nvPr/>
          </p:nvSpPr>
          <p:spPr bwMode="auto">
            <a:xfrm>
              <a:off x="4444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191" name="Rectangle 14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50192" name="AutoShape 15"/>
            <p:cNvCxnSpPr>
              <a:cxnSpLocks noChangeShapeType="1"/>
              <a:stCxn id="50183" idx="3"/>
              <a:endCxn id="50185" idx="7"/>
            </p:cNvCxnSpPr>
            <p:nvPr/>
          </p:nvCxnSpPr>
          <p:spPr bwMode="auto">
            <a:xfrm flipH="1">
              <a:off x="3399" y="2461"/>
              <a:ext cx="764" cy="21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3" name="AutoShape 16"/>
            <p:cNvCxnSpPr>
              <a:cxnSpLocks noChangeShapeType="1"/>
              <a:stCxn id="50184" idx="1"/>
              <a:endCxn id="50183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4" name="AutoShape 17"/>
            <p:cNvCxnSpPr>
              <a:cxnSpLocks noChangeShapeType="1"/>
              <a:stCxn id="50191" idx="0"/>
              <a:endCxn id="50184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5" name="AutoShape 18"/>
            <p:cNvCxnSpPr>
              <a:cxnSpLocks noChangeShapeType="1"/>
              <a:stCxn id="50190" idx="0"/>
              <a:endCxn id="50184" idx="3"/>
            </p:cNvCxnSpPr>
            <p:nvPr/>
          </p:nvCxnSpPr>
          <p:spPr bwMode="auto">
            <a:xfrm flipV="1">
              <a:off x="4564" y="2845"/>
              <a:ext cx="79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6" name="AutoShape 19"/>
            <p:cNvCxnSpPr>
              <a:cxnSpLocks noChangeShapeType="1"/>
              <a:stCxn id="50189" idx="0"/>
              <a:endCxn id="50186" idx="5"/>
            </p:cNvCxnSpPr>
            <p:nvPr/>
          </p:nvCxnSpPr>
          <p:spPr bwMode="auto">
            <a:xfrm flipH="1" flipV="1">
              <a:off x="3879" y="3229"/>
              <a:ext cx="205" cy="2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7" name="AutoShape 20"/>
            <p:cNvCxnSpPr>
              <a:cxnSpLocks noChangeShapeType="1"/>
              <a:stCxn id="50188" idx="0"/>
              <a:endCxn id="50186" idx="3"/>
            </p:cNvCxnSpPr>
            <p:nvPr/>
          </p:nvCxnSpPr>
          <p:spPr bwMode="auto">
            <a:xfrm flipV="1">
              <a:off x="3604" y="3229"/>
              <a:ext cx="105" cy="2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8" name="AutoShape 21"/>
            <p:cNvCxnSpPr>
              <a:cxnSpLocks noChangeShapeType="1"/>
              <a:stCxn id="50187" idx="0"/>
              <a:endCxn id="50185" idx="3"/>
            </p:cNvCxnSpPr>
            <p:nvPr/>
          </p:nvCxnSpPr>
          <p:spPr bwMode="auto">
            <a:xfrm flipV="1">
              <a:off x="3124" y="2845"/>
              <a:ext cx="105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9" name="AutoShape 22"/>
            <p:cNvCxnSpPr>
              <a:cxnSpLocks noChangeShapeType="1"/>
              <a:stCxn id="50186" idx="1"/>
              <a:endCxn id="50185" idx="5"/>
            </p:cNvCxnSpPr>
            <p:nvPr/>
          </p:nvCxnSpPr>
          <p:spPr bwMode="auto">
            <a:xfrm flipH="1" flipV="1">
              <a:off x="3399" y="2845"/>
              <a:ext cx="310" cy="21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7958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Exercise</a:t>
            </a:r>
            <a:br>
              <a:rPr lang="en-US" altLang="en-US" dirty="0" smtClean="0"/>
            </a:br>
            <a:r>
              <a:rPr lang="en-US" altLang="en-US" sz="2800" dirty="0" smtClean="0"/>
              <a:t>Arithmetic Expressions 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an expression tree that has </a:t>
            </a:r>
          </a:p>
          <a:p>
            <a:pPr lvl="1"/>
            <a:r>
              <a:rPr lang="en-US" dirty="0"/>
              <a:t>Four leaves, storing the values 1, 5, 6, and 7</a:t>
            </a:r>
          </a:p>
          <a:p>
            <a:pPr lvl="1"/>
            <a:r>
              <a:rPr lang="en-US" dirty="0"/>
              <a:t>3 internal nodes, storing operations +, -, *, / </a:t>
            </a:r>
            <a:br>
              <a:rPr lang="en-US" dirty="0"/>
            </a:br>
            <a:r>
              <a:rPr lang="en-US" i="1" dirty="0" smtClean="0"/>
              <a:t>operators </a:t>
            </a:r>
            <a:r>
              <a:rPr lang="en-US" i="1" dirty="0"/>
              <a:t>can be used more than once, but each internal node stores only </a:t>
            </a:r>
            <a:r>
              <a:rPr lang="en-US" i="1" dirty="0" smtClean="0"/>
              <a:t>one</a:t>
            </a:r>
            <a:endParaRPr lang="en-US" i="1" dirty="0"/>
          </a:p>
          <a:p>
            <a:pPr lvl="1"/>
            <a:r>
              <a:rPr lang="en-US" dirty="0"/>
              <a:t>The value of the root is </a:t>
            </a:r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4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 Tour Traversal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traversal of a binary tree</a:t>
            </a:r>
          </a:p>
          <a:p>
            <a:r>
              <a:rPr lang="en-US" dirty="0"/>
              <a:t>Includes as special cases the preorder, </a:t>
            </a:r>
            <a:r>
              <a:rPr lang="en-US" dirty="0" err="1"/>
              <a:t>postorder</a:t>
            </a:r>
            <a:r>
              <a:rPr lang="en-US" dirty="0"/>
              <a:t> and </a:t>
            </a:r>
            <a:r>
              <a:rPr lang="en-US" dirty="0" err="1"/>
              <a:t>inorder</a:t>
            </a:r>
            <a:r>
              <a:rPr lang="en-US" dirty="0"/>
              <a:t> traversals</a:t>
            </a:r>
          </a:p>
          <a:p>
            <a:r>
              <a:rPr lang="en-US" dirty="0"/>
              <a:t>Walk around the tree and visit each node three times:</a:t>
            </a:r>
          </a:p>
          <a:p>
            <a:pPr lvl="1"/>
            <a:r>
              <a:rPr lang="en-US" dirty="0"/>
              <a:t>on the left (preorder)</a:t>
            </a:r>
          </a:p>
          <a:p>
            <a:pPr lvl="1"/>
            <a:r>
              <a:rPr lang="en-US" dirty="0"/>
              <a:t>from below (</a:t>
            </a:r>
            <a:r>
              <a:rPr lang="en-US" dirty="0" err="1"/>
              <a:t>inorder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on the right (</a:t>
            </a:r>
            <a:r>
              <a:rPr lang="en-US" dirty="0" err="1"/>
              <a:t>postorder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18949" y="3846747"/>
            <a:ext cx="5246688" cy="2790825"/>
            <a:chOff x="4124325" y="3322639"/>
            <a:chExt cx="5246688" cy="2790825"/>
          </a:xfrm>
        </p:grpSpPr>
        <p:sp>
          <p:nvSpPr>
            <p:cNvPr id="52228" name="Oval 5"/>
            <p:cNvSpPr>
              <a:spLocks noChangeArrowheads="1"/>
            </p:cNvSpPr>
            <p:nvPr/>
          </p:nvSpPr>
          <p:spPr bwMode="auto">
            <a:xfrm>
              <a:off x="7104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52229" name="Oval 6"/>
            <p:cNvSpPr>
              <a:spLocks noChangeArrowheads="1"/>
            </p:cNvSpPr>
            <p:nvPr/>
          </p:nvSpPr>
          <p:spPr bwMode="auto">
            <a:xfrm>
              <a:off x="8189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52230" name="Oval 8"/>
            <p:cNvSpPr>
              <a:spLocks noChangeArrowheads="1"/>
            </p:cNvSpPr>
            <p:nvPr/>
          </p:nvSpPr>
          <p:spPr bwMode="auto">
            <a:xfrm>
              <a:off x="6018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52231" name="Rectangle 9"/>
            <p:cNvSpPr>
              <a:spLocks noChangeArrowheads="1"/>
            </p:cNvSpPr>
            <p:nvPr/>
          </p:nvSpPr>
          <p:spPr bwMode="auto">
            <a:xfrm>
              <a:off x="4389438" y="47704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2232" name="Rectangle 10"/>
            <p:cNvSpPr>
              <a:spLocks noChangeArrowheads="1"/>
            </p:cNvSpPr>
            <p:nvPr/>
          </p:nvSpPr>
          <p:spPr bwMode="auto">
            <a:xfrm>
              <a:off x="5475288" y="54562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2233" name="Rectangle 11"/>
            <p:cNvSpPr>
              <a:spLocks noChangeArrowheads="1"/>
            </p:cNvSpPr>
            <p:nvPr/>
          </p:nvSpPr>
          <p:spPr bwMode="auto">
            <a:xfrm>
              <a:off x="6561138" y="54562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2234" name="Rectangle 12"/>
            <p:cNvSpPr>
              <a:spLocks noChangeArrowheads="1"/>
            </p:cNvSpPr>
            <p:nvPr/>
          </p:nvSpPr>
          <p:spPr bwMode="auto">
            <a:xfrm>
              <a:off x="7646988" y="47704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2235" name="Rectangle 13"/>
            <p:cNvSpPr>
              <a:spLocks noChangeArrowheads="1"/>
            </p:cNvSpPr>
            <p:nvPr/>
          </p:nvSpPr>
          <p:spPr bwMode="auto">
            <a:xfrm>
              <a:off x="8732838" y="47704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52236" name="AutoShape 15"/>
            <p:cNvCxnSpPr>
              <a:cxnSpLocks noChangeShapeType="1"/>
              <a:stCxn id="52229" idx="1"/>
              <a:endCxn id="52228" idx="5"/>
            </p:cNvCxnSpPr>
            <p:nvPr/>
          </p:nvCxnSpPr>
          <p:spPr bwMode="auto">
            <a:xfrm flipH="1" flipV="1">
              <a:off x="7429501" y="3886201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37" name="AutoShape 16"/>
            <p:cNvCxnSpPr>
              <a:cxnSpLocks noChangeShapeType="1"/>
              <a:stCxn id="52235" idx="0"/>
              <a:endCxn id="52229" idx="5"/>
            </p:cNvCxnSpPr>
            <p:nvPr/>
          </p:nvCxnSpPr>
          <p:spPr bwMode="auto">
            <a:xfrm flipH="1" flipV="1">
              <a:off x="8515350" y="4495801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38" name="AutoShape 17"/>
            <p:cNvCxnSpPr>
              <a:cxnSpLocks noChangeShapeType="1"/>
              <a:stCxn id="52234" idx="0"/>
              <a:endCxn id="52229" idx="3"/>
            </p:cNvCxnSpPr>
            <p:nvPr/>
          </p:nvCxnSpPr>
          <p:spPr bwMode="auto">
            <a:xfrm flipV="1">
              <a:off x="7837489" y="4495801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39" name="AutoShape 18"/>
            <p:cNvCxnSpPr>
              <a:cxnSpLocks noChangeShapeType="1"/>
              <a:stCxn id="52233" idx="0"/>
              <a:endCxn id="52230" idx="5"/>
            </p:cNvCxnSpPr>
            <p:nvPr/>
          </p:nvCxnSpPr>
          <p:spPr bwMode="auto">
            <a:xfrm flipH="1" flipV="1">
              <a:off x="6343650" y="5105401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0" name="AutoShape 19"/>
            <p:cNvCxnSpPr>
              <a:cxnSpLocks noChangeShapeType="1"/>
              <a:stCxn id="52232" idx="0"/>
              <a:endCxn id="52230" idx="3"/>
            </p:cNvCxnSpPr>
            <p:nvPr/>
          </p:nvCxnSpPr>
          <p:spPr bwMode="auto">
            <a:xfrm flipV="1">
              <a:off x="5665789" y="5105401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1" name="Freeform 23"/>
            <p:cNvSpPr>
              <a:spLocks/>
            </p:cNvSpPr>
            <p:nvPr/>
          </p:nvSpPr>
          <p:spPr bwMode="auto">
            <a:xfrm>
              <a:off x="4124325" y="3322639"/>
              <a:ext cx="5246688" cy="2790825"/>
            </a:xfrm>
            <a:custGeom>
              <a:avLst/>
              <a:gdLst>
                <a:gd name="T0" fmla="*/ 2147483647 w 3305"/>
                <a:gd name="T1" fmla="*/ 2147483647 h 1758"/>
                <a:gd name="T2" fmla="*/ 2147483647 w 3305"/>
                <a:gd name="T3" fmla="*/ 2147483647 h 1758"/>
                <a:gd name="T4" fmla="*/ 2147483647 w 3305"/>
                <a:gd name="T5" fmla="*/ 2147483647 h 1758"/>
                <a:gd name="T6" fmla="*/ 2147483647 w 3305"/>
                <a:gd name="T7" fmla="*/ 2147483647 h 1758"/>
                <a:gd name="T8" fmla="*/ 2147483647 w 3305"/>
                <a:gd name="T9" fmla="*/ 2147483647 h 1758"/>
                <a:gd name="T10" fmla="*/ 2147483647 w 3305"/>
                <a:gd name="T11" fmla="*/ 2147483647 h 1758"/>
                <a:gd name="T12" fmla="*/ 2147483647 w 3305"/>
                <a:gd name="T13" fmla="*/ 2147483647 h 1758"/>
                <a:gd name="T14" fmla="*/ 2147483647 w 3305"/>
                <a:gd name="T15" fmla="*/ 2147483647 h 1758"/>
                <a:gd name="T16" fmla="*/ 2147483647 w 3305"/>
                <a:gd name="T17" fmla="*/ 2147483647 h 1758"/>
                <a:gd name="T18" fmla="*/ 2147483647 w 3305"/>
                <a:gd name="T19" fmla="*/ 2147483647 h 1758"/>
                <a:gd name="T20" fmla="*/ 2147483647 w 3305"/>
                <a:gd name="T21" fmla="*/ 2147483647 h 1758"/>
                <a:gd name="T22" fmla="*/ 2147483647 w 3305"/>
                <a:gd name="T23" fmla="*/ 2147483647 h 1758"/>
                <a:gd name="T24" fmla="*/ 2147483647 w 3305"/>
                <a:gd name="T25" fmla="*/ 2147483647 h 1758"/>
                <a:gd name="T26" fmla="*/ 2147483647 w 3305"/>
                <a:gd name="T27" fmla="*/ 2147483647 h 1758"/>
                <a:gd name="T28" fmla="*/ 2147483647 w 3305"/>
                <a:gd name="T29" fmla="*/ 2147483647 h 1758"/>
                <a:gd name="T30" fmla="*/ 2147483647 w 3305"/>
                <a:gd name="T31" fmla="*/ 2147483647 h 1758"/>
                <a:gd name="T32" fmla="*/ 2147483647 w 3305"/>
                <a:gd name="T33" fmla="*/ 2147483647 h 1758"/>
                <a:gd name="T34" fmla="*/ 2147483647 w 3305"/>
                <a:gd name="T35" fmla="*/ 2147483647 h 1758"/>
                <a:gd name="T36" fmla="*/ 2147483647 w 3305"/>
                <a:gd name="T37" fmla="*/ 2147483647 h 1758"/>
                <a:gd name="T38" fmla="*/ 2147483647 w 3305"/>
                <a:gd name="T39" fmla="*/ 2147483647 h 1758"/>
                <a:gd name="T40" fmla="*/ 2147483647 w 3305"/>
                <a:gd name="T41" fmla="*/ 2147483647 h 1758"/>
                <a:gd name="T42" fmla="*/ 2147483647 w 3305"/>
                <a:gd name="T43" fmla="*/ 2147483647 h 1758"/>
                <a:gd name="T44" fmla="*/ 2147483647 w 3305"/>
                <a:gd name="T45" fmla="*/ 2147483647 h 1758"/>
                <a:gd name="T46" fmla="*/ 2147483647 w 3305"/>
                <a:gd name="T47" fmla="*/ 2147483647 h 1758"/>
                <a:gd name="T48" fmla="*/ 2147483647 w 3305"/>
                <a:gd name="T49" fmla="*/ 2147483647 h 1758"/>
                <a:gd name="T50" fmla="*/ 2147483647 w 3305"/>
                <a:gd name="T51" fmla="*/ 2147483647 h 1758"/>
                <a:gd name="T52" fmla="*/ 2147483647 w 3305"/>
                <a:gd name="T53" fmla="*/ 2147483647 h 1758"/>
                <a:gd name="T54" fmla="*/ 2147483647 w 3305"/>
                <a:gd name="T55" fmla="*/ 2147483647 h 1758"/>
                <a:gd name="T56" fmla="*/ 2147483647 w 3305"/>
                <a:gd name="T57" fmla="*/ 2147483647 h 1758"/>
                <a:gd name="T58" fmla="*/ 2147483647 w 3305"/>
                <a:gd name="T59" fmla="*/ 2147483647 h 1758"/>
                <a:gd name="T60" fmla="*/ 2147483647 w 3305"/>
                <a:gd name="T61" fmla="*/ 2147483647 h 1758"/>
                <a:gd name="T62" fmla="*/ 2147483647 w 3305"/>
                <a:gd name="T63" fmla="*/ 2147483647 h 1758"/>
                <a:gd name="T64" fmla="*/ 2147483647 w 3305"/>
                <a:gd name="T65" fmla="*/ 2147483647 h 1758"/>
                <a:gd name="T66" fmla="*/ 2147483647 w 3305"/>
                <a:gd name="T67" fmla="*/ 2147483647 h 1758"/>
                <a:gd name="T68" fmla="*/ 2147483647 w 3305"/>
                <a:gd name="T69" fmla="*/ 0 h 17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5"/>
                <a:gd name="T106" fmla="*/ 0 h 1758"/>
                <a:gd name="T107" fmla="*/ 3305 w 3305"/>
                <a:gd name="T108" fmla="*/ 1758 h 17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5" h="1758">
                  <a:moveTo>
                    <a:pt x="1751" y="48"/>
                  </a:moveTo>
                  <a:cubicBezTo>
                    <a:pt x="1755" y="81"/>
                    <a:pt x="1903" y="194"/>
                    <a:pt x="1775" y="246"/>
                  </a:cubicBezTo>
                  <a:cubicBezTo>
                    <a:pt x="1647" y="298"/>
                    <a:pt x="1218" y="299"/>
                    <a:pt x="983" y="360"/>
                  </a:cubicBezTo>
                  <a:cubicBezTo>
                    <a:pt x="748" y="421"/>
                    <a:pt x="525" y="496"/>
                    <a:pt x="365" y="612"/>
                  </a:cubicBezTo>
                  <a:cubicBezTo>
                    <a:pt x="205" y="728"/>
                    <a:pt x="46" y="945"/>
                    <a:pt x="23" y="1056"/>
                  </a:cubicBezTo>
                  <a:cubicBezTo>
                    <a:pt x="0" y="1167"/>
                    <a:pt x="139" y="1272"/>
                    <a:pt x="227" y="1278"/>
                  </a:cubicBezTo>
                  <a:cubicBezTo>
                    <a:pt x="315" y="1284"/>
                    <a:pt x="479" y="1165"/>
                    <a:pt x="551" y="1092"/>
                  </a:cubicBezTo>
                  <a:cubicBezTo>
                    <a:pt x="623" y="1019"/>
                    <a:pt x="566" y="846"/>
                    <a:pt x="659" y="840"/>
                  </a:cubicBezTo>
                  <a:cubicBezTo>
                    <a:pt x="752" y="834"/>
                    <a:pt x="1085" y="989"/>
                    <a:pt x="1109" y="1056"/>
                  </a:cubicBezTo>
                  <a:cubicBezTo>
                    <a:pt x="1133" y="1123"/>
                    <a:pt x="873" y="1171"/>
                    <a:pt x="803" y="1242"/>
                  </a:cubicBezTo>
                  <a:cubicBezTo>
                    <a:pt x="733" y="1313"/>
                    <a:pt x="661" y="1408"/>
                    <a:pt x="689" y="1482"/>
                  </a:cubicBezTo>
                  <a:cubicBezTo>
                    <a:pt x="717" y="1556"/>
                    <a:pt x="888" y="1673"/>
                    <a:pt x="971" y="1686"/>
                  </a:cubicBezTo>
                  <a:cubicBezTo>
                    <a:pt x="1054" y="1699"/>
                    <a:pt x="1129" y="1633"/>
                    <a:pt x="1187" y="1560"/>
                  </a:cubicBezTo>
                  <a:cubicBezTo>
                    <a:pt x="1245" y="1487"/>
                    <a:pt x="1269" y="1238"/>
                    <a:pt x="1319" y="1248"/>
                  </a:cubicBezTo>
                  <a:cubicBezTo>
                    <a:pt x="1369" y="1258"/>
                    <a:pt x="1416" y="1543"/>
                    <a:pt x="1487" y="1620"/>
                  </a:cubicBezTo>
                  <a:cubicBezTo>
                    <a:pt x="1558" y="1697"/>
                    <a:pt x="1672" y="1758"/>
                    <a:pt x="1745" y="1710"/>
                  </a:cubicBezTo>
                  <a:cubicBezTo>
                    <a:pt x="1818" y="1662"/>
                    <a:pt x="1962" y="1448"/>
                    <a:pt x="1925" y="1332"/>
                  </a:cubicBezTo>
                  <a:cubicBezTo>
                    <a:pt x="1888" y="1216"/>
                    <a:pt x="1617" y="1101"/>
                    <a:pt x="1523" y="1014"/>
                  </a:cubicBezTo>
                  <a:cubicBezTo>
                    <a:pt x="1429" y="927"/>
                    <a:pt x="1478" y="870"/>
                    <a:pt x="1361" y="810"/>
                  </a:cubicBezTo>
                  <a:cubicBezTo>
                    <a:pt x="1244" y="750"/>
                    <a:pt x="717" y="709"/>
                    <a:pt x="821" y="654"/>
                  </a:cubicBezTo>
                  <a:cubicBezTo>
                    <a:pt x="925" y="599"/>
                    <a:pt x="1707" y="480"/>
                    <a:pt x="1985" y="480"/>
                  </a:cubicBezTo>
                  <a:cubicBezTo>
                    <a:pt x="2263" y="480"/>
                    <a:pt x="2471" y="578"/>
                    <a:pt x="2489" y="654"/>
                  </a:cubicBezTo>
                  <a:cubicBezTo>
                    <a:pt x="2507" y="730"/>
                    <a:pt x="2142" y="833"/>
                    <a:pt x="2093" y="936"/>
                  </a:cubicBezTo>
                  <a:cubicBezTo>
                    <a:pt x="2044" y="1039"/>
                    <a:pt x="2138" y="1216"/>
                    <a:pt x="2195" y="1272"/>
                  </a:cubicBezTo>
                  <a:cubicBezTo>
                    <a:pt x="2252" y="1328"/>
                    <a:pt x="2372" y="1312"/>
                    <a:pt x="2435" y="1272"/>
                  </a:cubicBezTo>
                  <a:cubicBezTo>
                    <a:pt x="2498" y="1232"/>
                    <a:pt x="2529" y="1104"/>
                    <a:pt x="2573" y="1032"/>
                  </a:cubicBezTo>
                  <a:cubicBezTo>
                    <a:pt x="2617" y="960"/>
                    <a:pt x="2660" y="836"/>
                    <a:pt x="2699" y="840"/>
                  </a:cubicBezTo>
                  <a:cubicBezTo>
                    <a:pt x="2738" y="844"/>
                    <a:pt x="2779" y="985"/>
                    <a:pt x="2807" y="1056"/>
                  </a:cubicBezTo>
                  <a:cubicBezTo>
                    <a:pt x="2835" y="1127"/>
                    <a:pt x="2814" y="1223"/>
                    <a:pt x="2867" y="1266"/>
                  </a:cubicBezTo>
                  <a:cubicBezTo>
                    <a:pt x="2920" y="1309"/>
                    <a:pt x="3058" y="1366"/>
                    <a:pt x="3125" y="1314"/>
                  </a:cubicBezTo>
                  <a:cubicBezTo>
                    <a:pt x="3192" y="1262"/>
                    <a:pt x="3305" y="1066"/>
                    <a:pt x="3269" y="954"/>
                  </a:cubicBezTo>
                  <a:cubicBezTo>
                    <a:pt x="3233" y="842"/>
                    <a:pt x="2997" y="721"/>
                    <a:pt x="2909" y="642"/>
                  </a:cubicBezTo>
                  <a:cubicBezTo>
                    <a:pt x="2821" y="563"/>
                    <a:pt x="2851" y="541"/>
                    <a:pt x="2741" y="480"/>
                  </a:cubicBezTo>
                  <a:cubicBezTo>
                    <a:pt x="2631" y="419"/>
                    <a:pt x="2334" y="356"/>
                    <a:pt x="2249" y="276"/>
                  </a:cubicBezTo>
                  <a:cubicBezTo>
                    <a:pt x="2164" y="196"/>
                    <a:pt x="2235" y="58"/>
                    <a:pt x="2231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2D2DB9"/>
                </a:solidFill>
              </a:endParaRPr>
            </a:p>
          </p:txBody>
        </p:sp>
        <p:sp>
          <p:nvSpPr>
            <p:cNvPr id="52242" name="Text Box 24"/>
            <p:cNvSpPr txBox="1">
              <a:spLocks noChangeArrowheads="1"/>
            </p:cNvSpPr>
            <p:nvPr/>
          </p:nvSpPr>
          <p:spPr bwMode="auto">
            <a:xfrm>
              <a:off x="4572000" y="4191000"/>
              <a:ext cx="312906" cy="369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solidFill>
                    <a:schemeClr val="tx2"/>
                  </a:solidFill>
                </a:rPr>
                <a:t>L</a:t>
              </a:r>
            </a:p>
          </p:txBody>
        </p:sp>
        <p:sp>
          <p:nvSpPr>
            <p:cNvPr id="52243" name="Text Box 25"/>
            <p:cNvSpPr txBox="1">
              <a:spLocks noChangeArrowheads="1"/>
            </p:cNvSpPr>
            <p:nvPr/>
          </p:nvSpPr>
          <p:spPr bwMode="auto">
            <a:xfrm>
              <a:off x="4967288" y="4510088"/>
              <a:ext cx="338554" cy="369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52244" name="Text Box 26"/>
            <p:cNvSpPr txBox="1">
              <a:spLocks noChangeArrowheads="1"/>
            </p:cNvSpPr>
            <p:nvPr/>
          </p:nvSpPr>
          <p:spPr bwMode="auto">
            <a:xfrm>
              <a:off x="5334000" y="4191000"/>
              <a:ext cx="351378" cy="369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800" dirty="0">
                  <a:solidFill>
                    <a:schemeClr val="tx2"/>
                  </a:solidFill>
                </a:rPr>
                <a:t>R</a:t>
              </a:r>
            </a:p>
          </p:txBody>
        </p:sp>
        <p:cxnSp>
          <p:nvCxnSpPr>
            <p:cNvPr id="52245" name="AutoShape 14"/>
            <p:cNvCxnSpPr>
              <a:cxnSpLocks noChangeShapeType="1"/>
              <a:stCxn id="52228" idx="3"/>
              <a:endCxn id="52248" idx="7"/>
            </p:cNvCxnSpPr>
            <p:nvPr/>
          </p:nvCxnSpPr>
          <p:spPr bwMode="auto">
            <a:xfrm flipH="1">
              <a:off x="5257801" y="3886201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6" name="AutoShape 20"/>
            <p:cNvCxnSpPr>
              <a:cxnSpLocks noChangeShapeType="1"/>
              <a:stCxn id="52231" idx="0"/>
              <a:endCxn id="52248" idx="3"/>
            </p:cNvCxnSpPr>
            <p:nvPr/>
          </p:nvCxnSpPr>
          <p:spPr bwMode="auto">
            <a:xfrm flipV="1">
              <a:off x="4579939" y="4495801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21"/>
            <p:cNvCxnSpPr>
              <a:cxnSpLocks noChangeShapeType="1"/>
              <a:stCxn id="52230" idx="1"/>
              <a:endCxn id="52248" idx="5"/>
            </p:cNvCxnSpPr>
            <p:nvPr/>
          </p:nvCxnSpPr>
          <p:spPr bwMode="auto">
            <a:xfrm flipH="1" flipV="1">
              <a:off x="5257801" y="4495801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8" name="Oval 7"/>
            <p:cNvSpPr>
              <a:spLocks noChangeArrowheads="1"/>
            </p:cNvSpPr>
            <p:nvPr/>
          </p:nvSpPr>
          <p:spPr bwMode="auto">
            <a:xfrm>
              <a:off x="4932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>
                <a:solidFill>
                  <a:schemeClr val="tx1"/>
                </a:solidFill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3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 Tour Traversal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u="sng" smtClean="0">
                        <a:latin typeface="Cambria Math" panose="02040503050406030204" pitchFamily="18" charset="0"/>
                      </a:rPr>
                      <m:t>eulerTour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u="sng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/>
                  <a:t>if</a:t>
                </a:r>
                <a:r>
                  <a:rPr lang="en-US" dirty="0" smtClean="0"/>
                  <a:t> v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eulerTour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bottom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/>
                  <a:t>if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isInternal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eulerTour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54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5718949" y="3846747"/>
            <a:ext cx="5246688" cy="2790825"/>
            <a:chOff x="4124325" y="3322639"/>
            <a:chExt cx="5246688" cy="2790825"/>
          </a:xfrm>
        </p:grpSpPr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7104063" y="35512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818991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6018213" y="47704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4389438" y="47704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5475288" y="54562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6561138" y="54562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7646988" y="47704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8732838" y="4770438"/>
              <a:ext cx="381000" cy="38100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37" name="AutoShape 15"/>
            <p:cNvCxnSpPr>
              <a:cxnSpLocks noChangeShapeType="1"/>
              <a:stCxn id="30" idx="1"/>
              <a:endCxn id="29" idx="5"/>
            </p:cNvCxnSpPr>
            <p:nvPr/>
          </p:nvCxnSpPr>
          <p:spPr bwMode="auto">
            <a:xfrm flipH="1" flipV="1">
              <a:off x="7429501" y="3886201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6"/>
            <p:cNvCxnSpPr>
              <a:cxnSpLocks noChangeShapeType="1"/>
              <a:stCxn id="36" idx="0"/>
              <a:endCxn id="30" idx="5"/>
            </p:cNvCxnSpPr>
            <p:nvPr/>
          </p:nvCxnSpPr>
          <p:spPr bwMode="auto">
            <a:xfrm flipH="1" flipV="1">
              <a:off x="8515350" y="4495801"/>
              <a:ext cx="407988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17"/>
            <p:cNvCxnSpPr>
              <a:cxnSpLocks noChangeShapeType="1"/>
              <a:stCxn id="35" idx="0"/>
              <a:endCxn id="30" idx="3"/>
            </p:cNvCxnSpPr>
            <p:nvPr/>
          </p:nvCxnSpPr>
          <p:spPr bwMode="auto">
            <a:xfrm flipV="1">
              <a:off x="7837489" y="4495801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18"/>
            <p:cNvCxnSpPr>
              <a:cxnSpLocks noChangeShapeType="1"/>
              <a:stCxn id="34" idx="0"/>
              <a:endCxn id="31" idx="5"/>
            </p:cNvCxnSpPr>
            <p:nvPr/>
          </p:nvCxnSpPr>
          <p:spPr bwMode="auto">
            <a:xfrm flipH="1" flipV="1">
              <a:off x="6343650" y="5105401"/>
              <a:ext cx="407988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19"/>
            <p:cNvCxnSpPr>
              <a:cxnSpLocks noChangeShapeType="1"/>
              <a:stCxn id="33" idx="0"/>
              <a:endCxn id="31" idx="3"/>
            </p:cNvCxnSpPr>
            <p:nvPr/>
          </p:nvCxnSpPr>
          <p:spPr bwMode="auto">
            <a:xfrm flipV="1">
              <a:off x="5665789" y="5105401"/>
              <a:ext cx="407987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Freeform 23"/>
            <p:cNvSpPr>
              <a:spLocks/>
            </p:cNvSpPr>
            <p:nvPr/>
          </p:nvSpPr>
          <p:spPr bwMode="auto">
            <a:xfrm>
              <a:off x="4124325" y="3322639"/>
              <a:ext cx="5246688" cy="2790825"/>
            </a:xfrm>
            <a:custGeom>
              <a:avLst/>
              <a:gdLst>
                <a:gd name="T0" fmla="*/ 2147483647 w 3305"/>
                <a:gd name="T1" fmla="*/ 2147483647 h 1758"/>
                <a:gd name="T2" fmla="*/ 2147483647 w 3305"/>
                <a:gd name="T3" fmla="*/ 2147483647 h 1758"/>
                <a:gd name="T4" fmla="*/ 2147483647 w 3305"/>
                <a:gd name="T5" fmla="*/ 2147483647 h 1758"/>
                <a:gd name="T6" fmla="*/ 2147483647 w 3305"/>
                <a:gd name="T7" fmla="*/ 2147483647 h 1758"/>
                <a:gd name="T8" fmla="*/ 2147483647 w 3305"/>
                <a:gd name="T9" fmla="*/ 2147483647 h 1758"/>
                <a:gd name="T10" fmla="*/ 2147483647 w 3305"/>
                <a:gd name="T11" fmla="*/ 2147483647 h 1758"/>
                <a:gd name="T12" fmla="*/ 2147483647 w 3305"/>
                <a:gd name="T13" fmla="*/ 2147483647 h 1758"/>
                <a:gd name="T14" fmla="*/ 2147483647 w 3305"/>
                <a:gd name="T15" fmla="*/ 2147483647 h 1758"/>
                <a:gd name="T16" fmla="*/ 2147483647 w 3305"/>
                <a:gd name="T17" fmla="*/ 2147483647 h 1758"/>
                <a:gd name="T18" fmla="*/ 2147483647 w 3305"/>
                <a:gd name="T19" fmla="*/ 2147483647 h 1758"/>
                <a:gd name="T20" fmla="*/ 2147483647 w 3305"/>
                <a:gd name="T21" fmla="*/ 2147483647 h 1758"/>
                <a:gd name="T22" fmla="*/ 2147483647 w 3305"/>
                <a:gd name="T23" fmla="*/ 2147483647 h 1758"/>
                <a:gd name="T24" fmla="*/ 2147483647 w 3305"/>
                <a:gd name="T25" fmla="*/ 2147483647 h 1758"/>
                <a:gd name="T26" fmla="*/ 2147483647 w 3305"/>
                <a:gd name="T27" fmla="*/ 2147483647 h 1758"/>
                <a:gd name="T28" fmla="*/ 2147483647 w 3305"/>
                <a:gd name="T29" fmla="*/ 2147483647 h 1758"/>
                <a:gd name="T30" fmla="*/ 2147483647 w 3305"/>
                <a:gd name="T31" fmla="*/ 2147483647 h 1758"/>
                <a:gd name="T32" fmla="*/ 2147483647 w 3305"/>
                <a:gd name="T33" fmla="*/ 2147483647 h 1758"/>
                <a:gd name="T34" fmla="*/ 2147483647 w 3305"/>
                <a:gd name="T35" fmla="*/ 2147483647 h 1758"/>
                <a:gd name="T36" fmla="*/ 2147483647 w 3305"/>
                <a:gd name="T37" fmla="*/ 2147483647 h 1758"/>
                <a:gd name="T38" fmla="*/ 2147483647 w 3305"/>
                <a:gd name="T39" fmla="*/ 2147483647 h 1758"/>
                <a:gd name="T40" fmla="*/ 2147483647 w 3305"/>
                <a:gd name="T41" fmla="*/ 2147483647 h 1758"/>
                <a:gd name="T42" fmla="*/ 2147483647 w 3305"/>
                <a:gd name="T43" fmla="*/ 2147483647 h 1758"/>
                <a:gd name="T44" fmla="*/ 2147483647 w 3305"/>
                <a:gd name="T45" fmla="*/ 2147483647 h 1758"/>
                <a:gd name="T46" fmla="*/ 2147483647 w 3305"/>
                <a:gd name="T47" fmla="*/ 2147483647 h 1758"/>
                <a:gd name="T48" fmla="*/ 2147483647 w 3305"/>
                <a:gd name="T49" fmla="*/ 2147483647 h 1758"/>
                <a:gd name="T50" fmla="*/ 2147483647 w 3305"/>
                <a:gd name="T51" fmla="*/ 2147483647 h 1758"/>
                <a:gd name="T52" fmla="*/ 2147483647 w 3305"/>
                <a:gd name="T53" fmla="*/ 2147483647 h 1758"/>
                <a:gd name="T54" fmla="*/ 2147483647 w 3305"/>
                <a:gd name="T55" fmla="*/ 2147483647 h 1758"/>
                <a:gd name="T56" fmla="*/ 2147483647 w 3305"/>
                <a:gd name="T57" fmla="*/ 2147483647 h 1758"/>
                <a:gd name="T58" fmla="*/ 2147483647 w 3305"/>
                <a:gd name="T59" fmla="*/ 2147483647 h 1758"/>
                <a:gd name="T60" fmla="*/ 2147483647 w 3305"/>
                <a:gd name="T61" fmla="*/ 2147483647 h 1758"/>
                <a:gd name="T62" fmla="*/ 2147483647 w 3305"/>
                <a:gd name="T63" fmla="*/ 2147483647 h 1758"/>
                <a:gd name="T64" fmla="*/ 2147483647 w 3305"/>
                <a:gd name="T65" fmla="*/ 2147483647 h 1758"/>
                <a:gd name="T66" fmla="*/ 2147483647 w 3305"/>
                <a:gd name="T67" fmla="*/ 2147483647 h 1758"/>
                <a:gd name="T68" fmla="*/ 2147483647 w 3305"/>
                <a:gd name="T69" fmla="*/ 0 h 17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5"/>
                <a:gd name="T106" fmla="*/ 0 h 1758"/>
                <a:gd name="T107" fmla="*/ 3305 w 3305"/>
                <a:gd name="T108" fmla="*/ 1758 h 17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5" h="1758">
                  <a:moveTo>
                    <a:pt x="1751" y="48"/>
                  </a:moveTo>
                  <a:cubicBezTo>
                    <a:pt x="1755" y="81"/>
                    <a:pt x="1903" y="194"/>
                    <a:pt x="1775" y="246"/>
                  </a:cubicBezTo>
                  <a:cubicBezTo>
                    <a:pt x="1647" y="298"/>
                    <a:pt x="1218" y="299"/>
                    <a:pt x="983" y="360"/>
                  </a:cubicBezTo>
                  <a:cubicBezTo>
                    <a:pt x="748" y="421"/>
                    <a:pt x="525" y="496"/>
                    <a:pt x="365" y="612"/>
                  </a:cubicBezTo>
                  <a:cubicBezTo>
                    <a:pt x="205" y="728"/>
                    <a:pt x="46" y="945"/>
                    <a:pt x="23" y="1056"/>
                  </a:cubicBezTo>
                  <a:cubicBezTo>
                    <a:pt x="0" y="1167"/>
                    <a:pt x="139" y="1272"/>
                    <a:pt x="227" y="1278"/>
                  </a:cubicBezTo>
                  <a:cubicBezTo>
                    <a:pt x="315" y="1284"/>
                    <a:pt x="479" y="1165"/>
                    <a:pt x="551" y="1092"/>
                  </a:cubicBezTo>
                  <a:cubicBezTo>
                    <a:pt x="623" y="1019"/>
                    <a:pt x="566" y="846"/>
                    <a:pt x="659" y="840"/>
                  </a:cubicBezTo>
                  <a:cubicBezTo>
                    <a:pt x="752" y="834"/>
                    <a:pt x="1085" y="989"/>
                    <a:pt x="1109" y="1056"/>
                  </a:cubicBezTo>
                  <a:cubicBezTo>
                    <a:pt x="1133" y="1123"/>
                    <a:pt x="873" y="1171"/>
                    <a:pt x="803" y="1242"/>
                  </a:cubicBezTo>
                  <a:cubicBezTo>
                    <a:pt x="733" y="1313"/>
                    <a:pt x="661" y="1408"/>
                    <a:pt x="689" y="1482"/>
                  </a:cubicBezTo>
                  <a:cubicBezTo>
                    <a:pt x="717" y="1556"/>
                    <a:pt x="888" y="1673"/>
                    <a:pt x="971" y="1686"/>
                  </a:cubicBezTo>
                  <a:cubicBezTo>
                    <a:pt x="1054" y="1699"/>
                    <a:pt x="1129" y="1633"/>
                    <a:pt x="1187" y="1560"/>
                  </a:cubicBezTo>
                  <a:cubicBezTo>
                    <a:pt x="1245" y="1487"/>
                    <a:pt x="1269" y="1238"/>
                    <a:pt x="1319" y="1248"/>
                  </a:cubicBezTo>
                  <a:cubicBezTo>
                    <a:pt x="1369" y="1258"/>
                    <a:pt x="1416" y="1543"/>
                    <a:pt x="1487" y="1620"/>
                  </a:cubicBezTo>
                  <a:cubicBezTo>
                    <a:pt x="1558" y="1697"/>
                    <a:pt x="1672" y="1758"/>
                    <a:pt x="1745" y="1710"/>
                  </a:cubicBezTo>
                  <a:cubicBezTo>
                    <a:pt x="1818" y="1662"/>
                    <a:pt x="1962" y="1448"/>
                    <a:pt x="1925" y="1332"/>
                  </a:cubicBezTo>
                  <a:cubicBezTo>
                    <a:pt x="1888" y="1216"/>
                    <a:pt x="1617" y="1101"/>
                    <a:pt x="1523" y="1014"/>
                  </a:cubicBezTo>
                  <a:cubicBezTo>
                    <a:pt x="1429" y="927"/>
                    <a:pt x="1478" y="870"/>
                    <a:pt x="1361" y="810"/>
                  </a:cubicBezTo>
                  <a:cubicBezTo>
                    <a:pt x="1244" y="750"/>
                    <a:pt x="717" y="709"/>
                    <a:pt x="821" y="654"/>
                  </a:cubicBezTo>
                  <a:cubicBezTo>
                    <a:pt x="925" y="599"/>
                    <a:pt x="1707" y="480"/>
                    <a:pt x="1985" y="480"/>
                  </a:cubicBezTo>
                  <a:cubicBezTo>
                    <a:pt x="2263" y="480"/>
                    <a:pt x="2471" y="578"/>
                    <a:pt x="2489" y="654"/>
                  </a:cubicBezTo>
                  <a:cubicBezTo>
                    <a:pt x="2507" y="730"/>
                    <a:pt x="2142" y="833"/>
                    <a:pt x="2093" y="936"/>
                  </a:cubicBezTo>
                  <a:cubicBezTo>
                    <a:pt x="2044" y="1039"/>
                    <a:pt x="2138" y="1216"/>
                    <a:pt x="2195" y="1272"/>
                  </a:cubicBezTo>
                  <a:cubicBezTo>
                    <a:pt x="2252" y="1328"/>
                    <a:pt x="2372" y="1312"/>
                    <a:pt x="2435" y="1272"/>
                  </a:cubicBezTo>
                  <a:cubicBezTo>
                    <a:pt x="2498" y="1232"/>
                    <a:pt x="2529" y="1104"/>
                    <a:pt x="2573" y="1032"/>
                  </a:cubicBezTo>
                  <a:cubicBezTo>
                    <a:pt x="2617" y="960"/>
                    <a:pt x="2660" y="836"/>
                    <a:pt x="2699" y="840"/>
                  </a:cubicBezTo>
                  <a:cubicBezTo>
                    <a:pt x="2738" y="844"/>
                    <a:pt x="2779" y="985"/>
                    <a:pt x="2807" y="1056"/>
                  </a:cubicBezTo>
                  <a:cubicBezTo>
                    <a:pt x="2835" y="1127"/>
                    <a:pt x="2814" y="1223"/>
                    <a:pt x="2867" y="1266"/>
                  </a:cubicBezTo>
                  <a:cubicBezTo>
                    <a:pt x="2920" y="1309"/>
                    <a:pt x="3058" y="1366"/>
                    <a:pt x="3125" y="1314"/>
                  </a:cubicBezTo>
                  <a:cubicBezTo>
                    <a:pt x="3192" y="1262"/>
                    <a:pt x="3305" y="1066"/>
                    <a:pt x="3269" y="954"/>
                  </a:cubicBezTo>
                  <a:cubicBezTo>
                    <a:pt x="3233" y="842"/>
                    <a:pt x="2997" y="721"/>
                    <a:pt x="2909" y="642"/>
                  </a:cubicBezTo>
                  <a:cubicBezTo>
                    <a:pt x="2821" y="563"/>
                    <a:pt x="2851" y="541"/>
                    <a:pt x="2741" y="480"/>
                  </a:cubicBezTo>
                  <a:cubicBezTo>
                    <a:pt x="2631" y="419"/>
                    <a:pt x="2334" y="356"/>
                    <a:pt x="2249" y="276"/>
                  </a:cubicBezTo>
                  <a:cubicBezTo>
                    <a:pt x="2164" y="196"/>
                    <a:pt x="2235" y="58"/>
                    <a:pt x="2231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rgbClr val="2D2DB9"/>
                </a:solidFill>
              </a:endParaRP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4572000" y="4191000"/>
              <a:ext cx="312906" cy="369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solidFill>
                    <a:schemeClr val="tx2"/>
                  </a:solidFill>
                </a:rPr>
                <a:t>L</a:t>
              </a: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4967288" y="4510088"/>
              <a:ext cx="338554" cy="369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5334000" y="4191000"/>
              <a:ext cx="351378" cy="369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800" dirty="0">
                  <a:solidFill>
                    <a:schemeClr val="tx2"/>
                  </a:solidFill>
                </a:rPr>
                <a:t>R</a:t>
              </a:r>
            </a:p>
          </p:txBody>
        </p:sp>
        <p:cxnSp>
          <p:nvCxnSpPr>
            <p:cNvPr id="46" name="AutoShape 14"/>
            <p:cNvCxnSpPr>
              <a:cxnSpLocks noChangeShapeType="1"/>
              <a:stCxn id="29" idx="3"/>
              <a:endCxn id="49" idx="7"/>
            </p:cNvCxnSpPr>
            <p:nvPr/>
          </p:nvCxnSpPr>
          <p:spPr bwMode="auto">
            <a:xfrm flipH="1">
              <a:off x="5257801" y="3886201"/>
              <a:ext cx="190182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20"/>
            <p:cNvCxnSpPr>
              <a:cxnSpLocks noChangeShapeType="1"/>
              <a:stCxn id="32" idx="0"/>
              <a:endCxn id="49" idx="3"/>
            </p:cNvCxnSpPr>
            <p:nvPr/>
          </p:nvCxnSpPr>
          <p:spPr bwMode="auto">
            <a:xfrm flipV="1">
              <a:off x="4579939" y="4495801"/>
              <a:ext cx="407987" cy="2651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21"/>
            <p:cNvCxnSpPr>
              <a:cxnSpLocks noChangeShapeType="1"/>
              <a:stCxn id="31" idx="1"/>
              <a:endCxn id="49" idx="5"/>
            </p:cNvCxnSpPr>
            <p:nvPr/>
          </p:nvCxnSpPr>
          <p:spPr bwMode="auto">
            <a:xfrm flipH="1" flipV="1">
              <a:off x="5257801" y="4495801"/>
              <a:ext cx="815975" cy="3206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4932363" y="4160838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>
                <a:solidFill>
                  <a:schemeClr val="tx1"/>
                </a:solidFill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8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Application</a:t>
            </a:r>
            <a:br>
              <a:rPr lang="en-US" altLang="en-US" dirty="0" smtClean="0"/>
            </a:br>
            <a:r>
              <a:rPr lang="en-US" altLang="en-US" sz="2800" dirty="0" smtClean="0"/>
              <a:t>Print Arithmetic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5671985" cy="35417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Specialization of an Euler Tour  traversal</a:t>
            </a:r>
          </a:p>
          <a:p>
            <a:pPr lvl="1"/>
            <a:r>
              <a:rPr lang="en-US" dirty="0" smtClean="0"/>
              <a:t>Left-visit: </a:t>
            </a:r>
            <a:r>
              <a:rPr lang="en-US" dirty="0"/>
              <a:t>if node is internal, print </a:t>
            </a:r>
            <a:r>
              <a:rPr lang="en-US" dirty="0" smtClean="0"/>
              <a:t>“(” </a:t>
            </a:r>
            <a:endParaRPr lang="en-US" dirty="0"/>
          </a:p>
          <a:p>
            <a:pPr lvl="1"/>
            <a:r>
              <a:rPr lang="en-US" dirty="0" smtClean="0"/>
              <a:t>Bottom-visit: </a:t>
            </a:r>
            <a:r>
              <a:rPr lang="en-US" dirty="0"/>
              <a:t>print value or operator stored at node</a:t>
            </a:r>
          </a:p>
          <a:p>
            <a:pPr lvl="1"/>
            <a:r>
              <a:rPr lang="en-US" dirty="0" smtClean="0"/>
              <a:t>Right-visit: </a:t>
            </a:r>
            <a:r>
              <a:rPr lang="en-US" dirty="0"/>
              <a:t>if node is internal, print “)”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94709" y="2249486"/>
                <a:ext cx="4875211" cy="354171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u="sng" smtClean="0">
                        <a:latin typeface="Cambria Math" panose="02040503050406030204" pitchFamily="18" charset="0"/>
                      </a:rPr>
                      <m:t>printExpression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u="sng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/>
                  <a:t>if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isExternal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print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element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/>
                  <a:t>else</a:t>
                </a:r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print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“(”</a:t>
                </a:r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printExpression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left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print operator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printExpression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())</m:t>
                    </m:r>
                  </m:oMath>
                </a14:m>
                <a:endParaRPr lang="en-US" dirty="0" smtClean="0"/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   print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“)”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94709" y="2249486"/>
                <a:ext cx="4875211" cy="3541714"/>
              </a:xfrm>
              <a:blipFill rotWithShape="0">
                <a:blip r:embed="rId2"/>
                <a:stretch>
                  <a:fillRect l="-2000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2085278" y="4267200"/>
            <a:ext cx="3429000" cy="2286000"/>
            <a:chOff x="2928" y="2256"/>
            <a:chExt cx="2160" cy="1440"/>
          </a:xfrm>
        </p:grpSpPr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 dirty="0">
                <a:solidFill>
                  <a:schemeClr val="tx1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38" name="AutoShape 15"/>
            <p:cNvCxnSpPr>
              <a:cxnSpLocks noChangeShapeType="1"/>
              <a:stCxn id="29" idx="3"/>
              <a:endCxn id="31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16"/>
            <p:cNvCxnSpPr>
              <a:cxnSpLocks noChangeShapeType="1"/>
              <a:stCxn id="30" idx="1"/>
              <a:endCxn id="29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17"/>
            <p:cNvCxnSpPr>
              <a:cxnSpLocks noChangeShapeType="1"/>
              <a:stCxn id="37" idx="0"/>
              <a:endCxn id="30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18"/>
            <p:cNvCxnSpPr>
              <a:cxnSpLocks noChangeShapeType="1"/>
              <a:stCxn id="36" idx="0"/>
              <a:endCxn id="30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19"/>
            <p:cNvCxnSpPr>
              <a:cxnSpLocks noChangeShapeType="1"/>
              <a:stCxn id="35" idx="0"/>
              <a:endCxn id="32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20"/>
            <p:cNvCxnSpPr>
              <a:cxnSpLocks noChangeShapeType="1"/>
              <a:stCxn id="34" idx="0"/>
              <a:endCxn id="32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21"/>
            <p:cNvCxnSpPr>
              <a:cxnSpLocks noChangeShapeType="1"/>
              <a:stCxn id="33" idx="0"/>
              <a:endCxn id="31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22"/>
            <p:cNvCxnSpPr>
              <a:cxnSpLocks noChangeShapeType="1"/>
              <a:stCxn id="32" idx="1"/>
              <a:endCxn id="31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" name="Text Box 32"/>
          <p:cNvSpPr txBox="1">
            <a:spLocks noChangeArrowheads="1"/>
          </p:cNvSpPr>
          <p:nvPr/>
        </p:nvSpPr>
        <p:spPr bwMode="auto">
          <a:xfrm>
            <a:off x="4942778" y="6172200"/>
            <a:ext cx="26933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((2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</a:rPr>
              <a:t>-</a:t>
            </a:r>
            <a:r>
              <a:rPr lang="en-US" altLang="en-US" dirty="0">
                <a:solidFill>
                  <a:schemeClr val="tx1"/>
                </a:solidFill>
              </a:rPr>
              <a:t> 1))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</a:rPr>
              <a:t>+</a:t>
            </a:r>
            <a:r>
              <a:rPr lang="en-US" altLang="en-US" dirty="0">
                <a:solidFill>
                  <a:schemeClr val="tx1"/>
                </a:solidFill>
              </a:rPr>
              <a:t> (3 </a:t>
            </a:r>
            <a:r>
              <a:rPr lang="en-US" altLang="en-US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dirty="0">
                <a:solidFill>
                  <a:schemeClr val="tx1"/>
                </a:solidFill>
              </a:rPr>
              <a:t>b))</a:t>
            </a:r>
          </a:p>
        </p:txBody>
      </p:sp>
    </p:spTree>
    <p:extLst>
      <p:ext uri="{BB962C8B-B14F-4D97-AF65-F5344CB8AC3E}">
        <p14:creationId xmlns:p14="http://schemas.microsoft.com/office/powerpoint/2010/main" val="21920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 function to check if a binary tree is balanced. For the purposes of this question, a balanced tree is defined to be a tree such that the heights of the two subtrees of any node never differ by more than </a:t>
            </a:r>
            <a:r>
              <a:rPr lang="en-US" dirty="0" smtClean="0"/>
              <a:t>one.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en-US" dirty="0" smtClean="0"/>
              <a:t>Gayle </a:t>
            </a:r>
            <a:r>
              <a:rPr lang="en-US" dirty="0" err="1" smtClean="0"/>
              <a:t>Laakmann</a:t>
            </a:r>
            <a:r>
              <a:rPr lang="en-US" dirty="0" smtClean="0"/>
              <a:t> McDowell, "Cracking the Code Interview: 150 Programming Questions and Solutions", 5th edition, </a:t>
            </a:r>
            <a:r>
              <a:rPr lang="en-US" dirty="0" err="1" smtClean="0"/>
              <a:t>CareerCup</a:t>
            </a:r>
            <a:r>
              <a:rPr lang="en-US" dirty="0" smtClean="0"/>
              <a:t> publishing, 2011.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2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Question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binary tree, design an algorithm which creates a linked list of all the nodes at each depth (e.g. , if you have a tree with depth D, you'll have D linked lists).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en-US" dirty="0" smtClean="0"/>
              <a:t>Gayle </a:t>
            </a:r>
            <a:r>
              <a:rPr lang="en-US" dirty="0" err="1" smtClean="0"/>
              <a:t>Laakmann</a:t>
            </a:r>
            <a:r>
              <a:rPr lang="en-US" dirty="0" smtClean="0"/>
              <a:t> McDowell, "Cracking the Code Interview: 150 Programming Questions and Solutions", 5th edition, </a:t>
            </a:r>
            <a:r>
              <a:rPr lang="en-US" dirty="0" err="1" smtClean="0"/>
              <a:t>CareerCup</a:t>
            </a:r>
            <a:r>
              <a:rPr lang="en-US" dirty="0" smtClean="0"/>
              <a:t> publishing, 2011.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0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Tree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In computer science, a tree is an abstract model of a hierarchical structure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A tree consists of </a:t>
            </a:r>
            <a:r>
              <a:rPr lang="en-US" altLang="en-US" sz="2000" dirty="0">
                <a:solidFill>
                  <a:schemeClr val="accent1"/>
                </a:solidFill>
              </a:rPr>
              <a:t>nodes</a:t>
            </a:r>
            <a:r>
              <a:rPr lang="en-US" altLang="en-US" sz="2000" dirty="0"/>
              <a:t> with a </a:t>
            </a:r>
            <a:r>
              <a:rPr lang="en-US" altLang="en-US" sz="2000" dirty="0">
                <a:solidFill>
                  <a:schemeClr val="accent1"/>
                </a:solidFill>
              </a:rPr>
              <a:t>parent-child relation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Applications:</a:t>
            </a:r>
          </a:p>
          <a:p>
            <a:pPr lvl="1" eaLnBrk="1" hangingPunct="1"/>
            <a:r>
              <a:rPr lang="en-US" altLang="en-US" sz="1800" dirty="0"/>
              <a:t>Organization charts</a:t>
            </a:r>
          </a:p>
          <a:p>
            <a:pPr lvl="1" eaLnBrk="1" hangingPunct="1"/>
            <a:r>
              <a:rPr lang="en-US" altLang="en-US" sz="1800" dirty="0"/>
              <a:t>File systems</a:t>
            </a:r>
          </a:p>
          <a:p>
            <a:pPr lvl="1" eaLnBrk="1" hangingPunct="1"/>
            <a:r>
              <a:rPr lang="en-US" altLang="en-US" sz="1800" dirty="0"/>
              <a:t>Programming environments</a:t>
            </a:r>
          </a:p>
        </p:txBody>
      </p:sp>
      <p:grpSp>
        <p:nvGrpSpPr>
          <p:cNvPr id="30724" name="Group 70"/>
          <p:cNvGrpSpPr>
            <a:grpSpLocks/>
          </p:cNvGrpSpPr>
          <p:nvPr/>
        </p:nvGrpSpPr>
        <p:grpSpPr bwMode="auto">
          <a:xfrm>
            <a:off x="5786435" y="2342802"/>
            <a:ext cx="5260975" cy="3122614"/>
            <a:chOff x="2181" y="960"/>
            <a:chExt cx="3314" cy="1967"/>
          </a:xfrm>
        </p:grpSpPr>
        <p:sp>
          <p:nvSpPr>
            <p:cNvPr id="30726" name="AutoShape 45"/>
            <p:cNvSpPr>
              <a:spLocks noChangeAspect="1" noChangeArrowheads="1"/>
            </p:cNvSpPr>
            <p:nvPr/>
          </p:nvSpPr>
          <p:spPr bwMode="auto">
            <a:xfrm>
              <a:off x="3333" y="960"/>
              <a:ext cx="1107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 err="1">
                  <a:solidFill>
                    <a:schemeClr val="tx1"/>
                  </a:solidFill>
                </a:rPr>
                <a:t>Computers”R”Us</a:t>
              </a:r>
              <a:endParaRPr lang="en-US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727" name="AutoShape 46"/>
            <p:cNvSpPr>
              <a:spLocks noChangeAspect="1" noChangeArrowheads="1"/>
            </p:cNvSpPr>
            <p:nvPr/>
          </p:nvSpPr>
          <p:spPr bwMode="auto">
            <a:xfrm>
              <a:off x="2604" y="1536"/>
              <a:ext cx="460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Sales</a:t>
              </a:r>
            </a:p>
          </p:txBody>
        </p:sp>
        <p:sp>
          <p:nvSpPr>
            <p:cNvPr id="30728" name="AutoShape 47"/>
            <p:cNvSpPr>
              <a:spLocks noChangeAspect="1" noChangeArrowheads="1"/>
            </p:cNvSpPr>
            <p:nvPr/>
          </p:nvSpPr>
          <p:spPr bwMode="auto">
            <a:xfrm>
              <a:off x="5085" y="1536"/>
              <a:ext cx="410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R&amp;D</a:t>
              </a:r>
            </a:p>
          </p:txBody>
        </p:sp>
        <p:sp>
          <p:nvSpPr>
            <p:cNvPr id="30729" name="AutoShape 48"/>
            <p:cNvSpPr>
              <a:spLocks noChangeAspect="1" noChangeArrowheads="1"/>
            </p:cNvSpPr>
            <p:nvPr/>
          </p:nvSpPr>
          <p:spPr bwMode="auto">
            <a:xfrm>
              <a:off x="3977" y="1536"/>
              <a:ext cx="953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Manufacturing</a:t>
              </a:r>
            </a:p>
          </p:txBody>
        </p:sp>
        <p:sp>
          <p:nvSpPr>
            <p:cNvPr id="30730" name="AutoShape 49"/>
            <p:cNvSpPr>
              <a:spLocks noChangeAspect="1" noChangeArrowheads="1"/>
            </p:cNvSpPr>
            <p:nvPr/>
          </p:nvSpPr>
          <p:spPr bwMode="auto">
            <a:xfrm>
              <a:off x="3787" y="2112"/>
              <a:ext cx="59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Laptops</a:t>
              </a:r>
            </a:p>
          </p:txBody>
        </p:sp>
        <p:sp>
          <p:nvSpPr>
            <p:cNvPr id="30731" name="AutoShape 50"/>
            <p:cNvSpPr>
              <a:spLocks noChangeAspect="1" noChangeArrowheads="1"/>
            </p:cNvSpPr>
            <p:nvPr/>
          </p:nvSpPr>
          <p:spPr bwMode="auto">
            <a:xfrm>
              <a:off x="4512" y="2112"/>
              <a:ext cx="674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Desktops</a:t>
              </a:r>
            </a:p>
          </p:txBody>
        </p:sp>
        <p:sp>
          <p:nvSpPr>
            <p:cNvPr id="30732" name="AutoShape 52"/>
            <p:cNvSpPr>
              <a:spLocks noChangeAspect="1" noChangeArrowheads="1"/>
            </p:cNvSpPr>
            <p:nvPr/>
          </p:nvSpPr>
          <p:spPr bwMode="auto">
            <a:xfrm>
              <a:off x="2351" y="2111"/>
              <a:ext cx="315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US</a:t>
              </a:r>
            </a:p>
          </p:txBody>
        </p:sp>
        <p:sp>
          <p:nvSpPr>
            <p:cNvPr id="30733" name="AutoShape 54"/>
            <p:cNvSpPr>
              <a:spLocks noChangeAspect="1" noChangeArrowheads="1"/>
            </p:cNvSpPr>
            <p:nvPr/>
          </p:nvSpPr>
          <p:spPr bwMode="auto">
            <a:xfrm>
              <a:off x="2782" y="2112"/>
              <a:ext cx="843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International</a:t>
              </a:r>
            </a:p>
          </p:txBody>
        </p:sp>
        <p:cxnSp>
          <p:nvCxnSpPr>
            <p:cNvPr id="30734" name="AutoShape 56"/>
            <p:cNvCxnSpPr>
              <a:cxnSpLocks noChangeShapeType="1"/>
              <a:stCxn id="30726" idx="2"/>
              <a:endCxn id="30727" idx="0"/>
            </p:cNvCxnSpPr>
            <p:nvPr/>
          </p:nvCxnSpPr>
          <p:spPr bwMode="auto">
            <a:xfrm flipH="1">
              <a:off x="2834" y="1196"/>
              <a:ext cx="1053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5" name="AutoShape 57"/>
            <p:cNvCxnSpPr>
              <a:cxnSpLocks noChangeShapeType="1"/>
              <a:stCxn id="30726" idx="2"/>
              <a:endCxn id="30729" idx="0"/>
            </p:cNvCxnSpPr>
            <p:nvPr/>
          </p:nvCxnSpPr>
          <p:spPr bwMode="auto">
            <a:xfrm>
              <a:off x="3887" y="1196"/>
              <a:ext cx="567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6" name="AutoShape 58"/>
            <p:cNvCxnSpPr>
              <a:cxnSpLocks noChangeShapeType="1"/>
              <a:stCxn id="30726" idx="2"/>
              <a:endCxn id="30728" idx="0"/>
            </p:cNvCxnSpPr>
            <p:nvPr/>
          </p:nvCxnSpPr>
          <p:spPr bwMode="auto">
            <a:xfrm>
              <a:off x="3887" y="1196"/>
              <a:ext cx="1403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7" name="AutoShape 60"/>
            <p:cNvCxnSpPr>
              <a:cxnSpLocks noChangeShapeType="1"/>
              <a:stCxn id="30729" idx="2"/>
              <a:endCxn id="30731" idx="0"/>
            </p:cNvCxnSpPr>
            <p:nvPr/>
          </p:nvCxnSpPr>
          <p:spPr bwMode="auto">
            <a:xfrm>
              <a:off x="4454" y="1772"/>
              <a:ext cx="396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8" name="AutoShape 61"/>
            <p:cNvCxnSpPr>
              <a:cxnSpLocks noChangeShapeType="1"/>
              <a:stCxn id="30729" idx="2"/>
              <a:endCxn id="30730" idx="0"/>
            </p:cNvCxnSpPr>
            <p:nvPr/>
          </p:nvCxnSpPr>
          <p:spPr bwMode="auto">
            <a:xfrm flipH="1">
              <a:off x="4086" y="1772"/>
              <a:ext cx="367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9" name="AutoShape 62"/>
            <p:cNvCxnSpPr>
              <a:cxnSpLocks noChangeShapeType="1"/>
              <a:stCxn id="30727" idx="2"/>
              <a:endCxn id="30733" idx="0"/>
            </p:cNvCxnSpPr>
            <p:nvPr/>
          </p:nvCxnSpPr>
          <p:spPr bwMode="auto">
            <a:xfrm>
              <a:off x="2834" y="1772"/>
              <a:ext cx="370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0" name="AutoShape 63"/>
            <p:cNvCxnSpPr>
              <a:cxnSpLocks noChangeShapeType="1"/>
              <a:stCxn id="30727" idx="2"/>
              <a:endCxn id="30732" idx="0"/>
            </p:cNvCxnSpPr>
            <p:nvPr/>
          </p:nvCxnSpPr>
          <p:spPr bwMode="auto">
            <a:xfrm flipH="1">
              <a:off x="2509" y="1772"/>
              <a:ext cx="325" cy="3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41" name="AutoShape 64"/>
            <p:cNvSpPr>
              <a:spLocks noChangeAspect="1" noChangeArrowheads="1"/>
            </p:cNvSpPr>
            <p:nvPr/>
          </p:nvSpPr>
          <p:spPr bwMode="auto">
            <a:xfrm>
              <a:off x="2181" y="2691"/>
              <a:ext cx="553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Europe</a:t>
              </a:r>
            </a:p>
          </p:txBody>
        </p:sp>
        <p:sp>
          <p:nvSpPr>
            <p:cNvPr id="30742" name="AutoShape 65"/>
            <p:cNvSpPr>
              <a:spLocks noChangeAspect="1" noChangeArrowheads="1"/>
            </p:cNvSpPr>
            <p:nvPr/>
          </p:nvSpPr>
          <p:spPr bwMode="auto">
            <a:xfrm>
              <a:off x="3023" y="2691"/>
              <a:ext cx="38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Asia</a:t>
              </a:r>
            </a:p>
          </p:txBody>
        </p:sp>
        <p:cxnSp>
          <p:nvCxnSpPr>
            <p:cNvPr id="30743" name="AutoShape 66"/>
            <p:cNvCxnSpPr>
              <a:cxnSpLocks noChangeShapeType="1"/>
              <a:stCxn id="30733" idx="2"/>
              <a:endCxn id="30742" idx="0"/>
            </p:cNvCxnSpPr>
            <p:nvPr/>
          </p:nvCxnSpPr>
          <p:spPr bwMode="auto">
            <a:xfrm>
              <a:off x="3204" y="2348"/>
              <a:ext cx="13" cy="34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4" name="AutoShape 67"/>
            <p:cNvCxnSpPr>
              <a:cxnSpLocks noChangeShapeType="1"/>
              <a:stCxn id="30733" idx="2"/>
              <a:endCxn id="30741" idx="0"/>
            </p:cNvCxnSpPr>
            <p:nvPr/>
          </p:nvCxnSpPr>
          <p:spPr bwMode="auto">
            <a:xfrm flipH="1">
              <a:off x="2458" y="2348"/>
              <a:ext cx="746" cy="34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45" name="AutoShape 68"/>
            <p:cNvSpPr>
              <a:spLocks noChangeAspect="1" noChangeArrowheads="1"/>
            </p:cNvSpPr>
            <p:nvPr/>
          </p:nvSpPr>
          <p:spPr bwMode="auto">
            <a:xfrm>
              <a:off x="3699" y="2691"/>
              <a:ext cx="590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Canada</a:t>
              </a:r>
            </a:p>
          </p:txBody>
        </p:sp>
        <p:cxnSp>
          <p:nvCxnSpPr>
            <p:cNvPr id="30746" name="AutoShape 69"/>
            <p:cNvCxnSpPr>
              <a:cxnSpLocks noChangeShapeType="1"/>
              <a:stCxn id="30733" idx="2"/>
              <a:endCxn id="30745" idx="0"/>
            </p:cNvCxnSpPr>
            <p:nvPr/>
          </p:nvCxnSpPr>
          <p:spPr bwMode="auto">
            <a:xfrm>
              <a:off x="3204" y="2348"/>
              <a:ext cx="790" cy="34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63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tree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is a set of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nodes</a:t>
                </a:r>
                <a:r>
                  <a:rPr lang="en-US" dirty="0" smtClean="0"/>
                  <a:t> storing elements in a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parent-child</a:t>
                </a:r>
                <a:r>
                  <a:rPr lang="en-US" dirty="0" smtClean="0"/>
                  <a:t> relationship with the following properties: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is nonempty, it has a special node called the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root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, that has no parent</a:t>
                </a:r>
              </a:p>
              <a:p>
                <a:pPr lvl="1"/>
                <a:r>
                  <a:rPr lang="en-US" dirty="0" smtClean="0"/>
                  <a:t>Each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different from the root has a unique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parent</a:t>
                </a:r>
                <a:r>
                  <a:rPr lang="en-US" dirty="0" smtClean="0"/>
                  <a:t>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 smtClean="0"/>
                  <a:t>; every node with parent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 smtClean="0"/>
                  <a:t> is a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child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Note that trees can be empty and can be defined recursively!</a:t>
                </a:r>
              </a:p>
              <a:p>
                <a:r>
                  <a:rPr lang="en-US" dirty="0" smtClean="0"/>
                  <a:t>Note each node can have zero or more children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7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8"/>
          <p:cNvSpPr>
            <a:spLocks noChangeArrowheads="1"/>
          </p:cNvSpPr>
          <p:nvPr/>
        </p:nvSpPr>
        <p:spPr bwMode="auto">
          <a:xfrm>
            <a:off x="8464780" y="4126649"/>
            <a:ext cx="2209800" cy="1676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2651760" bIns="0" anchor="b" anchorCtr="1"/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r>
              <a:rPr lang="en-US" altLang="en-US"/>
              <a:t>subtee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Tree Terminology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1141410" y="2249486"/>
            <a:ext cx="4878389" cy="445239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Root</a:t>
            </a:r>
            <a:r>
              <a:rPr lang="en-US" altLang="en-US" sz="1800" dirty="0"/>
              <a:t>: node without parent (A)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Internal node</a:t>
            </a:r>
            <a:r>
              <a:rPr lang="en-US" altLang="en-US" sz="1800" dirty="0"/>
              <a:t>: node with at least one child (A, B, C, F)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Leaf</a:t>
            </a:r>
            <a:r>
              <a:rPr lang="en-US" altLang="en-US" sz="1800" dirty="0"/>
              <a:t> (aka External node): node without children (E, I, J, K, G, H, D)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Ancestors</a:t>
            </a:r>
            <a:r>
              <a:rPr lang="en-US" altLang="en-US" sz="1800" dirty="0"/>
              <a:t> of a node: parent, grandparent, great-grandparent, etc</a:t>
            </a:r>
            <a:r>
              <a:rPr lang="en-US" altLang="en-US" sz="18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 smtClean="0">
                <a:solidFill>
                  <a:schemeClr val="accent1"/>
                </a:solidFill>
              </a:rPr>
              <a:t>Siblings</a:t>
            </a:r>
            <a:r>
              <a:rPr lang="en-US" altLang="en-US" sz="1800" dirty="0" smtClean="0"/>
              <a:t> of a node: Any node which shares a parent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Depth </a:t>
            </a:r>
            <a:r>
              <a:rPr lang="en-US" altLang="en-US" sz="1800" dirty="0"/>
              <a:t>of a node: number of ancestors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Height </a:t>
            </a:r>
            <a:r>
              <a:rPr lang="en-US" altLang="en-US" sz="1800" dirty="0"/>
              <a:t>of a tree: maximum depth of any node (3)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>
                <a:solidFill>
                  <a:schemeClr val="accent1"/>
                </a:solidFill>
              </a:rPr>
              <a:t>Descendant </a:t>
            </a:r>
            <a:r>
              <a:rPr lang="en-US" altLang="en-US" sz="1800" dirty="0"/>
              <a:t>of a node: child, grandchild, great-grandchild, etc.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09318" y="176598"/>
                <a:ext cx="4875211" cy="354171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altLang="en-US" dirty="0" smtClean="0">
                    <a:solidFill>
                      <a:schemeClr val="accent1"/>
                    </a:solidFill>
                  </a:rPr>
                  <a:t>Subtree</a:t>
                </a:r>
                <a:r>
                  <a:rPr lang="en-US" altLang="en-US" dirty="0"/>
                  <a:t>: tree consisting of a node and its </a:t>
                </a:r>
                <a:r>
                  <a:rPr lang="en-US" altLang="en-US" dirty="0" smtClean="0"/>
                  <a:t>descendants</a:t>
                </a:r>
              </a:p>
              <a:p>
                <a:r>
                  <a:rPr lang="en-US" altLang="en-US" dirty="0" smtClean="0">
                    <a:solidFill>
                      <a:schemeClr val="accent1"/>
                    </a:solidFill>
                  </a:rPr>
                  <a:t>Edge</a:t>
                </a:r>
                <a:r>
                  <a:rPr lang="en-US" altLang="en-US" dirty="0" smtClean="0"/>
                  <a:t>: a pair of nodes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en-US" dirty="0" smtClean="0"/>
                  <a:t> is a parent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 smtClean="0"/>
                  <a:t>)</a:t>
                </a:r>
              </a:p>
              <a:p>
                <a:r>
                  <a:rPr lang="en-US" altLang="en-US" dirty="0" smtClean="0">
                    <a:solidFill>
                      <a:schemeClr val="accent1"/>
                    </a:solidFill>
                  </a:rPr>
                  <a:t>Path</a:t>
                </a:r>
                <a:r>
                  <a:rPr lang="en-US" altLang="en-US" dirty="0" smtClean="0"/>
                  <a:t>: A sequence of nodes such that any two consecutives nodes form an edge(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altLang="en-US" dirty="0" smtClean="0"/>
                  <a:t>)</a:t>
                </a:r>
              </a:p>
              <a:p>
                <a:r>
                  <a:rPr lang="en-US" altLang="en-US" dirty="0" smtClean="0"/>
                  <a:t>A tree is </a:t>
                </a:r>
                <a:r>
                  <a:rPr lang="en-US" altLang="en-US" dirty="0" smtClean="0">
                    <a:solidFill>
                      <a:schemeClr val="accent1"/>
                    </a:solidFill>
                  </a:rPr>
                  <a:t>ordered</a:t>
                </a:r>
                <a:r>
                  <a:rPr lang="en-US" altLang="en-US" dirty="0" smtClean="0"/>
                  <a:t> when there is a linear ordering defined for the children of each node</a:t>
                </a: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09318" y="176598"/>
                <a:ext cx="4875211" cy="3541714"/>
              </a:xfrm>
              <a:blipFill rotWithShape="0">
                <a:blip r:embed="rId3"/>
                <a:stretch>
                  <a:fillRect l="-1750" t="-2754" b="-2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749" name="Group 26"/>
          <p:cNvGrpSpPr>
            <a:grpSpLocks/>
          </p:cNvGrpSpPr>
          <p:nvPr/>
        </p:nvGrpSpPr>
        <p:grpSpPr bwMode="auto">
          <a:xfrm>
            <a:off x="7232648" y="3488474"/>
            <a:ext cx="3811588" cy="3119439"/>
            <a:chOff x="3135" y="1252"/>
            <a:chExt cx="2401" cy="1965"/>
          </a:xfrm>
        </p:grpSpPr>
        <p:sp>
          <p:nvSpPr>
            <p:cNvPr id="31752" name="AutoShape 5"/>
            <p:cNvSpPr>
              <a:spLocks noChangeAspect="1" noChangeArrowheads="1"/>
            </p:cNvSpPr>
            <p:nvPr/>
          </p:nvSpPr>
          <p:spPr bwMode="auto">
            <a:xfrm>
              <a:off x="4216" y="1252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753" name="AutoShape 6"/>
            <p:cNvSpPr>
              <a:spLocks noChangeAspect="1" noChangeArrowheads="1"/>
            </p:cNvSpPr>
            <p:nvPr/>
          </p:nvSpPr>
          <p:spPr bwMode="auto">
            <a:xfrm>
              <a:off x="3384" y="1828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1754" name="AutoShape 7"/>
            <p:cNvSpPr>
              <a:spLocks noChangeAspect="1" noChangeArrowheads="1"/>
            </p:cNvSpPr>
            <p:nvPr/>
          </p:nvSpPr>
          <p:spPr bwMode="auto">
            <a:xfrm>
              <a:off x="5305" y="1843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1755" name="AutoShape 8"/>
            <p:cNvSpPr>
              <a:spLocks noChangeAspect="1" noChangeArrowheads="1"/>
            </p:cNvSpPr>
            <p:nvPr/>
          </p:nvSpPr>
          <p:spPr bwMode="auto">
            <a:xfrm>
              <a:off x="4479" y="1822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756" name="AutoShape 9"/>
            <p:cNvSpPr>
              <a:spLocks noChangeAspect="1" noChangeArrowheads="1"/>
            </p:cNvSpPr>
            <p:nvPr/>
          </p:nvSpPr>
          <p:spPr bwMode="auto">
            <a:xfrm>
              <a:off x="4239" y="2397"/>
              <a:ext cx="23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757" name="AutoShape 10"/>
            <p:cNvSpPr>
              <a:spLocks noChangeAspect="1" noChangeArrowheads="1"/>
            </p:cNvSpPr>
            <p:nvPr/>
          </p:nvSpPr>
          <p:spPr bwMode="auto">
            <a:xfrm>
              <a:off x="4777" y="2405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1758" name="AutoShape 11"/>
            <p:cNvSpPr>
              <a:spLocks noChangeAspect="1" noChangeArrowheads="1"/>
            </p:cNvSpPr>
            <p:nvPr/>
          </p:nvSpPr>
          <p:spPr bwMode="auto">
            <a:xfrm>
              <a:off x="3135" y="240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1759" name="AutoShape 12"/>
            <p:cNvSpPr>
              <a:spLocks noChangeAspect="1" noChangeArrowheads="1"/>
            </p:cNvSpPr>
            <p:nvPr/>
          </p:nvSpPr>
          <p:spPr bwMode="auto">
            <a:xfrm>
              <a:off x="3639" y="2404"/>
              <a:ext cx="216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31760" name="AutoShape 13"/>
            <p:cNvCxnSpPr>
              <a:cxnSpLocks noChangeShapeType="1"/>
              <a:stCxn id="31752" idx="2"/>
              <a:endCxn id="31753" idx="0"/>
            </p:cNvCxnSpPr>
            <p:nvPr/>
          </p:nvCxnSpPr>
          <p:spPr bwMode="auto">
            <a:xfrm flipH="1">
              <a:off x="3496" y="1486"/>
              <a:ext cx="83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AutoShape 14"/>
            <p:cNvCxnSpPr>
              <a:cxnSpLocks noChangeShapeType="1"/>
              <a:stCxn id="31752" idx="2"/>
              <a:endCxn id="31755" idx="0"/>
            </p:cNvCxnSpPr>
            <p:nvPr/>
          </p:nvCxnSpPr>
          <p:spPr bwMode="auto">
            <a:xfrm>
              <a:off x="4328" y="1486"/>
              <a:ext cx="267" cy="3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2" name="AutoShape 15"/>
            <p:cNvCxnSpPr>
              <a:cxnSpLocks noChangeShapeType="1"/>
              <a:stCxn id="31752" idx="2"/>
              <a:endCxn id="31754" idx="0"/>
            </p:cNvCxnSpPr>
            <p:nvPr/>
          </p:nvCxnSpPr>
          <p:spPr bwMode="auto">
            <a:xfrm>
              <a:off x="4328" y="1486"/>
              <a:ext cx="1093" cy="35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3" name="AutoShape 16"/>
            <p:cNvCxnSpPr>
              <a:cxnSpLocks noChangeShapeType="1"/>
              <a:stCxn id="31755" idx="2"/>
              <a:endCxn id="31757" idx="0"/>
            </p:cNvCxnSpPr>
            <p:nvPr/>
          </p:nvCxnSpPr>
          <p:spPr bwMode="auto">
            <a:xfrm>
              <a:off x="4595" y="2056"/>
              <a:ext cx="298" cy="34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4" name="AutoShape 17"/>
            <p:cNvCxnSpPr>
              <a:cxnSpLocks noChangeShapeType="1"/>
              <a:stCxn id="31755" idx="2"/>
              <a:endCxn id="31756" idx="0"/>
            </p:cNvCxnSpPr>
            <p:nvPr/>
          </p:nvCxnSpPr>
          <p:spPr bwMode="auto">
            <a:xfrm flipH="1">
              <a:off x="4358" y="2056"/>
              <a:ext cx="237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AutoShape 18"/>
            <p:cNvCxnSpPr>
              <a:cxnSpLocks noChangeShapeType="1"/>
              <a:stCxn id="31753" idx="2"/>
              <a:endCxn id="31759" idx="0"/>
            </p:cNvCxnSpPr>
            <p:nvPr/>
          </p:nvCxnSpPr>
          <p:spPr bwMode="auto">
            <a:xfrm>
              <a:off x="3496" y="2062"/>
              <a:ext cx="251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6" name="AutoShape 19"/>
            <p:cNvCxnSpPr>
              <a:cxnSpLocks noChangeShapeType="1"/>
              <a:stCxn id="31753" idx="2"/>
              <a:endCxn id="31758" idx="0"/>
            </p:cNvCxnSpPr>
            <p:nvPr/>
          </p:nvCxnSpPr>
          <p:spPr bwMode="auto">
            <a:xfrm flipH="1">
              <a:off x="3247" y="2062"/>
              <a:ext cx="249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7" name="AutoShape 20"/>
            <p:cNvSpPr>
              <a:spLocks noChangeAspect="1" noChangeArrowheads="1"/>
            </p:cNvSpPr>
            <p:nvPr/>
          </p:nvSpPr>
          <p:spPr bwMode="auto">
            <a:xfrm>
              <a:off x="3289" y="2986"/>
              <a:ext cx="169" cy="2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1768" name="AutoShape 21"/>
            <p:cNvSpPr>
              <a:spLocks noChangeAspect="1" noChangeArrowheads="1"/>
            </p:cNvSpPr>
            <p:nvPr/>
          </p:nvSpPr>
          <p:spPr bwMode="auto">
            <a:xfrm>
              <a:off x="3655" y="2984"/>
              <a:ext cx="200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1769" name="AutoShape 22"/>
            <p:cNvCxnSpPr>
              <a:cxnSpLocks noChangeShapeType="1"/>
              <a:stCxn id="31759" idx="2"/>
              <a:endCxn id="31768" idx="0"/>
            </p:cNvCxnSpPr>
            <p:nvPr/>
          </p:nvCxnSpPr>
          <p:spPr bwMode="auto">
            <a:xfrm>
              <a:off x="3747" y="2638"/>
              <a:ext cx="8" cy="3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0" name="AutoShape 23"/>
            <p:cNvCxnSpPr>
              <a:cxnSpLocks noChangeShapeType="1"/>
              <a:stCxn id="31759" idx="2"/>
              <a:endCxn id="31767" idx="0"/>
            </p:cNvCxnSpPr>
            <p:nvPr/>
          </p:nvCxnSpPr>
          <p:spPr bwMode="auto">
            <a:xfrm flipH="1">
              <a:off x="3374" y="2638"/>
              <a:ext cx="373" cy="3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1" name="AutoShape 24"/>
            <p:cNvSpPr>
              <a:spLocks noChangeAspect="1" noChangeArrowheads="1"/>
            </p:cNvSpPr>
            <p:nvPr/>
          </p:nvSpPr>
          <p:spPr bwMode="auto">
            <a:xfrm>
              <a:off x="4026" y="298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31772" name="AutoShape 25"/>
            <p:cNvCxnSpPr>
              <a:cxnSpLocks noChangeShapeType="1"/>
              <a:stCxn id="31759" idx="2"/>
              <a:endCxn id="31771" idx="0"/>
            </p:cNvCxnSpPr>
            <p:nvPr/>
          </p:nvCxnSpPr>
          <p:spPr bwMode="auto">
            <a:xfrm>
              <a:off x="3747" y="2638"/>
              <a:ext cx="391" cy="34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39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Exercise</a:t>
            </a:r>
          </a:p>
        </p:txBody>
      </p:sp>
      <p:sp>
        <p:nvSpPr>
          <p:cNvPr id="3277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Answer the following questions about the tree shown on the right: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the size of the tree (number of nodes)?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Classify each node of the tree as a root, leaf, or internal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List the ancestors of nodes B, F, G, and A. Which are the parents?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List the </a:t>
            </a:r>
            <a:r>
              <a:rPr lang="en-US" altLang="en-US" sz="1600" dirty="0" smtClean="0"/>
              <a:t>descendants </a:t>
            </a:r>
            <a:r>
              <a:rPr lang="en-US" altLang="en-US" sz="1600" dirty="0"/>
              <a:t>of nodes B, F, G, and A. Which are the children?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List the depths of nodes B, F, G, and 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the height of the tree?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Draw the subtrees that are rooted at node F and at node K.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  <p:grpSp>
        <p:nvGrpSpPr>
          <p:cNvPr id="32772" name="Group 5"/>
          <p:cNvGrpSpPr>
            <a:grpSpLocks/>
          </p:cNvGrpSpPr>
          <p:nvPr/>
        </p:nvGrpSpPr>
        <p:grpSpPr bwMode="auto">
          <a:xfrm>
            <a:off x="6553202" y="1833564"/>
            <a:ext cx="3719513" cy="3119439"/>
            <a:chOff x="3135" y="1252"/>
            <a:chExt cx="2343" cy="1965"/>
          </a:xfrm>
        </p:grpSpPr>
        <p:sp>
          <p:nvSpPr>
            <p:cNvPr id="20488" name="AutoShape 6"/>
            <p:cNvSpPr>
              <a:spLocks noChangeAspect="1" noChangeArrowheads="1"/>
            </p:cNvSpPr>
            <p:nvPr/>
          </p:nvSpPr>
          <p:spPr bwMode="auto">
            <a:xfrm>
              <a:off x="4216" y="1252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0489" name="AutoShape 7"/>
            <p:cNvSpPr>
              <a:spLocks noChangeAspect="1" noChangeArrowheads="1"/>
            </p:cNvSpPr>
            <p:nvPr/>
          </p:nvSpPr>
          <p:spPr bwMode="auto">
            <a:xfrm>
              <a:off x="3384" y="1828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0490" name="AutoShape 8"/>
            <p:cNvSpPr>
              <a:spLocks noChangeAspect="1" noChangeArrowheads="1"/>
            </p:cNvSpPr>
            <p:nvPr/>
          </p:nvSpPr>
          <p:spPr bwMode="auto">
            <a:xfrm>
              <a:off x="5247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491" name="AutoShape 9"/>
            <p:cNvSpPr>
              <a:spLocks noChangeAspect="1" noChangeArrowheads="1"/>
            </p:cNvSpPr>
            <p:nvPr/>
          </p:nvSpPr>
          <p:spPr bwMode="auto">
            <a:xfrm>
              <a:off x="4754" y="1828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492" name="AutoShape 10"/>
            <p:cNvSpPr>
              <a:spLocks noChangeAspect="1" noChangeArrowheads="1"/>
            </p:cNvSpPr>
            <p:nvPr/>
          </p:nvSpPr>
          <p:spPr bwMode="auto">
            <a:xfrm>
              <a:off x="4494" y="2403"/>
              <a:ext cx="23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493" name="AutoShape 11"/>
            <p:cNvSpPr>
              <a:spLocks noChangeAspect="1" noChangeArrowheads="1"/>
            </p:cNvSpPr>
            <p:nvPr/>
          </p:nvSpPr>
          <p:spPr bwMode="auto">
            <a:xfrm>
              <a:off x="5007" y="2404"/>
              <a:ext cx="231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0494" name="AutoShape 12"/>
            <p:cNvSpPr>
              <a:spLocks noChangeAspect="1" noChangeArrowheads="1"/>
            </p:cNvSpPr>
            <p:nvPr/>
          </p:nvSpPr>
          <p:spPr bwMode="auto">
            <a:xfrm>
              <a:off x="3135" y="240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0495" name="AutoShape 13"/>
            <p:cNvSpPr>
              <a:spLocks noChangeAspect="1" noChangeArrowheads="1"/>
            </p:cNvSpPr>
            <p:nvPr/>
          </p:nvSpPr>
          <p:spPr bwMode="auto">
            <a:xfrm>
              <a:off x="3639" y="2404"/>
              <a:ext cx="216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32782" name="AutoShape 14"/>
            <p:cNvCxnSpPr>
              <a:cxnSpLocks noChangeShapeType="1"/>
              <a:stCxn id="20488" idx="2"/>
              <a:endCxn id="20489" idx="0"/>
            </p:cNvCxnSpPr>
            <p:nvPr/>
          </p:nvCxnSpPr>
          <p:spPr bwMode="auto">
            <a:xfrm flipH="1">
              <a:off x="3496" y="1486"/>
              <a:ext cx="83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3" name="AutoShape 15"/>
            <p:cNvCxnSpPr>
              <a:cxnSpLocks noChangeShapeType="1"/>
              <a:stCxn id="20488" idx="2"/>
              <a:endCxn id="20491" idx="0"/>
            </p:cNvCxnSpPr>
            <p:nvPr/>
          </p:nvCxnSpPr>
          <p:spPr bwMode="auto">
            <a:xfrm>
              <a:off x="4328" y="1486"/>
              <a:ext cx="542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4" name="AutoShape 16"/>
            <p:cNvCxnSpPr>
              <a:cxnSpLocks noChangeShapeType="1"/>
              <a:stCxn id="20488" idx="2"/>
              <a:endCxn id="20490" idx="0"/>
            </p:cNvCxnSpPr>
            <p:nvPr/>
          </p:nvCxnSpPr>
          <p:spPr bwMode="auto">
            <a:xfrm>
              <a:off x="4328" y="1486"/>
              <a:ext cx="1035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5" name="AutoShape 17"/>
            <p:cNvCxnSpPr>
              <a:cxnSpLocks noChangeShapeType="1"/>
              <a:stCxn id="20491" idx="2"/>
              <a:endCxn id="20493" idx="0"/>
            </p:cNvCxnSpPr>
            <p:nvPr/>
          </p:nvCxnSpPr>
          <p:spPr bwMode="auto">
            <a:xfrm>
              <a:off x="4870" y="2062"/>
              <a:ext cx="253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6" name="AutoShape 18"/>
            <p:cNvCxnSpPr>
              <a:cxnSpLocks noChangeShapeType="1"/>
              <a:stCxn id="20491" idx="2"/>
              <a:endCxn id="20492" idx="0"/>
            </p:cNvCxnSpPr>
            <p:nvPr/>
          </p:nvCxnSpPr>
          <p:spPr bwMode="auto">
            <a:xfrm flipH="1">
              <a:off x="4613" y="2062"/>
              <a:ext cx="257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7" name="AutoShape 19"/>
            <p:cNvCxnSpPr>
              <a:cxnSpLocks noChangeShapeType="1"/>
              <a:stCxn id="20489" idx="2"/>
              <a:endCxn id="20495" idx="0"/>
            </p:cNvCxnSpPr>
            <p:nvPr/>
          </p:nvCxnSpPr>
          <p:spPr bwMode="auto">
            <a:xfrm>
              <a:off x="3496" y="2062"/>
              <a:ext cx="251" cy="3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8" name="AutoShape 20"/>
            <p:cNvCxnSpPr>
              <a:cxnSpLocks noChangeShapeType="1"/>
              <a:stCxn id="20489" idx="2"/>
              <a:endCxn id="20494" idx="0"/>
            </p:cNvCxnSpPr>
            <p:nvPr/>
          </p:nvCxnSpPr>
          <p:spPr bwMode="auto">
            <a:xfrm flipH="1">
              <a:off x="3247" y="2062"/>
              <a:ext cx="249" cy="3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AutoShape 21"/>
            <p:cNvSpPr>
              <a:spLocks noChangeAspect="1" noChangeArrowheads="1"/>
            </p:cNvSpPr>
            <p:nvPr/>
          </p:nvSpPr>
          <p:spPr bwMode="auto">
            <a:xfrm>
              <a:off x="3289" y="2986"/>
              <a:ext cx="169" cy="2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20504" name="AutoShape 22"/>
            <p:cNvSpPr>
              <a:spLocks noChangeAspect="1" noChangeArrowheads="1"/>
            </p:cNvSpPr>
            <p:nvPr/>
          </p:nvSpPr>
          <p:spPr bwMode="auto">
            <a:xfrm>
              <a:off x="3655" y="2984"/>
              <a:ext cx="200" cy="2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2791" name="AutoShape 23"/>
            <p:cNvCxnSpPr>
              <a:cxnSpLocks noChangeShapeType="1"/>
              <a:stCxn id="20495" idx="2"/>
              <a:endCxn id="20504" idx="0"/>
            </p:cNvCxnSpPr>
            <p:nvPr/>
          </p:nvCxnSpPr>
          <p:spPr bwMode="auto">
            <a:xfrm>
              <a:off x="3747" y="2638"/>
              <a:ext cx="8" cy="3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2" name="AutoShape 24"/>
            <p:cNvCxnSpPr>
              <a:cxnSpLocks noChangeShapeType="1"/>
              <a:stCxn id="20495" idx="2"/>
              <a:endCxn id="20503" idx="0"/>
            </p:cNvCxnSpPr>
            <p:nvPr/>
          </p:nvCxnSpPr>
          <p:spPr bwMode="auto">
            <a:xfrm flipH="1">
              <a:off x="3374" y="2638"/>
              <a:ext cx="373" cy="3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7" name="AutoShape 25"/>
            <p:cNvSpPr>
              <a:spLocks noChangeAspect="1" noChangeArrowheads="1"/>
            </p:cNvSpPr>
            <p:nvPr/>
          </p:nvSpPr>
          <p:spPr bwMode="auto">
            <a:xfrm>
              <a:off x="4026" y="2983"/>
              <a:ext cx="224" cy="2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32794" name="AutoShape 26"/>
            <p:cNvCxnSpPr>
              <a:cxnSpLocks noChangeShapeType="1"/>
              <a:stCxn id="20495" idx="2"/>
              <a:endCxn id="20507" idx="0"/>
            </p:cNvCxnSpPr>
            <p:nvPr/>
          </p:nvCxnSpPr>
          <p:spPr bwMode="auto">
            <a:xfrm>
              <a:off x="3747" y="2638"/>
              <a:ext cx="391" cy="34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984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Tree ADT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5" name="Rectangle 3" descr="Rectangle: Click to edit Master text styles&#10;Second level&#10;Third level&#10;Fourth level&#10;Fifth level"/>
              <p:cNvSpPr>
                <a:spLocks noGrp="1" noChangeArrowheads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buFont typeface="Times" panose="02020603050405020304" pitchFamily="18" charset="0"/>
                  <a:buChar char="•"/>
                </a:pPr>
                <a:r>
                  <a:rPr lang="en-US" altLang="en-US" sz="2000" dirty="0" smtClean="0"/>
                  <a:t>We use positions to </a:t>
                </a:r>
                <a:r>
                  <a:rPr lang="en-US" altLang="en-US" sz="2000" dirty="0"/>
                  <a:t>abstract </a:t>
                </a:r>
                <a:r>
                  <a:rPr lang="en-US" altLang="en-US" sz="2000" dirty="0" smtClean="0"/>
                  <a:t>nodes, as we don’t want to expose the internals of our structure</a:t>
                </a:r>
              </a:p>
              <a:p>
                <a:pPr eaLnBrk="1" hangingPunct="1">
                  <a:buFont typeface="Times" panose="02020603050405020304" pitchFamily="18" charset="0"/>
                  <a:buChar char="•"/>
                </a:pPr>
                <a:r>
                  <a:rPr lang="en-US" altLang="en-US" sz="2000" dirty="0" smtClean="0"/>
                  <a:t>Position functions: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en-US" sz="16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parent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en-US" sz="16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en-US" sz="1600" dirty="0" smtClean="0"/>
                  <a:t>– return parent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en-US" sz="16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children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en-US" sz="16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en-US" sz="1600" dirty="0" smtClean="0"/>
                  <a:t>– list of children positions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en-US" sz="16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isRoot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sz="1600" dirty="0" smtClean="0">
                  <a:solidFill>
                    <a:schemeClr val="accent1"/>
                  </a:solidFill>
                </a:endParaRP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en-US" sz="16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isLeaf</m:t>
                    </m:r>
                    <m:r>
                      <a:rPr lang="en-US" altLang="en-US" sz="1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sz="1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3795" name="Rectangle 3" descr="Rectangle: Click to edit Master text styles&#10;Second level&#10;Third level&#10;Fourth level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750" t="-1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pPr>
                  <a:buFont typeface="Times" panose="02020603050405020304" pitchFamily="18" charset="0"/>
                  <a:buChar char="•"/>
                </a:pPr>
                <a:r>
                  <a:rPr lang="en-US" altLang="en-US" sz="2000" dirty="0" smtClean="0"/>
                  <a:t>Tree functions:</a:t>
                </a: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size</m:t>
                    </m:r>
                    <m:r>
                      <a:rPr lang="en-US" alt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sz="1800" dirty="0">
                  <a:solidFill>
                    <a:schemeClr val="accent1"/>
                  </a:solidFill>
                </a:endParaRP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empty</m:t>
                    </m:r>
                    <m:r>
                      <a:rPr lang="en-US" alt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sz="1800" dirty="0">
                  <a:solidFill>
                    <a:schemeClr val="accent1"/>
                  </a:solidFill>
                </a:endParaRPr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root</m:t>
                    </m:r>
                    <m:r>
                      <a:rPr lang="en-US" alt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en-US" sz="18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en-US" sz="1800" dirty="0" smtClean="0"/>
                  <a:t>– return position for root</a:t>
                </a:r>
                <a:endParaRPr lang="en-US" altLang="en-US" sz="1800" dirty="0"/>
              </a:p>
              <a:p>
                <a:pPr lvl="1">
                  <a:buFont typeface="Times" panose="02020603050405020304" pitchFamily="18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positions</m:t>
                    </m:r>
                    <m:r>
                      <a:rPr lang="en-US" alt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en-US" sz="18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en-US" sz="1800" dirty="0" smtClean="0"/>
                  <a:t>– return list of all positions</a:t>
                </a:r>
                <a:endParaRPr lang="en-US" altLang="en-US" sz="1800" dirty="0"/>
              </a:p>
              <a:p>
                <a:pPr>
                  <a:lnSpc>
                    <a:spcPct val="10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Times" panose="02020603050405020304" pitchFamily="18" charset="0"/>
                  <a:buChar char="•"/>
                </a:pPr>
                <a:r>
                  <a:rPr lang="en-US" altLang="en-US" sz="1900" dirty="0" smtClean="0"/>
                  <a:t>Additional functions may </a:t>
                </a:r>
                <a:r>
                  <a:rPr lang="en-US" altLang="en-US" sz="1900" dirty="0"/>
                  <a:t>be defined by data structures implementing the Tree </a:t>
                </a:r>
                <a:r>
                  <a:rPr lang="en-US" altLang="en-US" sz="1900" dirty="0" smtClean="0"/>
                  <a:t>ADT, e.g.,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9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begin</m:t>
                    </m:r>
                    <m:r>
                      <a:rPr lang="en-US" altLang="en-US" sz="19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en-US" sz="19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en-US" sz="1900" dirty="0" smtClean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9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end</m:t>
                    </m:r>
                    <m:r>
                      <a:rPr lang="en-US" altLang="en-US" sz="19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en-US" sz="19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752" t="-1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4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Linked Structure for General Trees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A node is represented by an object storing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600" dirty="0"/>
              <a:t>Element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600" dirty="0"/>
              <a:t>Parent node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600" dirty="0"/>
              <a:t>Sequence of children nodes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en-US" sz="1800" dirty="0"/>
              <a:t>Node objects implement the Position ADT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43115" y="4363244"/>
            <a:ext cx="2752724" cy="2176463"/>
            <a:chOff x="2043115" y="4363244"/>
            <a:chExt cx="2752724" cy="2176463"/>
          </a:xfrm>
        </p:grpSpPr>
        <p:sp>
          <p:nvSpPr>
            <p:cNvPr id="34821" name="Oval 7"/>
            <p:cNvSpPr>
              <a:spLocks noChangeArrowheads="1"/>
            </p:cNvSpPr>
            <p:nvPr/>
          </p:nvSpPr>
          <p:spPr bwMode="auto">
            <a:xfrm>
              <a:off x="3181352" y="4363244"/>
              <a:ext cx="501650" cy="50006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  <a:sym typeface="Symbol" panose="05050102010706020507" pitchFamily="18" charset="2"/>
                </a:rPr>
                <a:t>B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4822" name="Oval 8"/>
            <p:cNvSpPr>
              <a:spLocks noChangeArrowheads="1"/>
            </p:cNvSpPr>
            <p:nvPr/>
          </p:nvSpPr>
          <p:spPr bwMode="auto">
            <a:xfrm>
              <a:off x="3189289" y="5179219"/>
              <a:ext cx="501650" cy="50006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34823" name="Rectangle 9"/>
            <p:cNvSpPr>
              <a:spLocks noChangeArrowheads="1"/>
            </p:cNvSpPr>
            <p:nvPr/>
          </p:nvSpPr>
          <p:spPr bwMode="auto">
            <a:xfrm>
              <a:off x="2043115" y="5179219"/>
              <a:ext cx="500063" cy="50006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34824" name="Rectangle 10"/>
            <p:cNvSpPr>
              <a:spLocks noChangeArrowheads="1"/>
            </p:cNvSpPr>
            <p:nvPr/>
          </p:nvSpPr>
          <p:spPr bwMode="auto">
            <a:xfrm>
              <a:off x="2706690" y="6039644"/>
              <a:ext cx="500063" cy="50006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C</a:t>
              </a:r>
            </a:p>
          </p:txBody>
        </p:sp>
        <p:sp>
          <p:nvSpPr>
            <p:cNvPr id="34825" name="Rectangle 11"/>
            <p:cNvSpPr>
              <a:spLocks noChangeArrowheads="1"/>
            </p:cNvSpPr>
            <p:nvPr/>
          </p:nvSpPr>
          <p:spPr bwMode="auto">
            <a:xfrm>
              <a:off x="3708402" y="6039644"/>
              <a:ext cx="500062" cy="50006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E</a:t>
              </a:r>
            </a:p>
          </p:txBody>
        </p:sp>
        <p:cxnSp>
          <p:nvCxnSpPr>
            <p:cNvPr id="34826" name="AutoShape 18"/>
            <p:cNvCxnSpPr>
              <a:cxnSpLocks noChangeShapeType="1"/>
              <a:stCxn id="34825" idx="0"/>
              <a:endCxn id="34822" idx="5"/>
            </p:cNvCxnSpPr>
            <p:nvPr/>
          </p:nvCxnSpPr>
          <p:spPr bwMode="auto">
            <a:xfrm flipH="1" flipV="1">
              <a:off x="3617915" y="5615782"/>
              <a:ext cx="341313" cy="414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7" name="AutoShape 19"/>
            <p:cNvCxnSpPr>
              <a:cxnSpLocks noChangeShapeType="1"/>
              <a:stCxn id="34824" idx="0"/>
              <a:endCxn id="34822" idx="3"/>
            </p:cNvCxnSpPr>
            <p:nvPr/>
          </p:nvCxnSpPr>
          <p:spPr bwMode="auto">
            <a:xfrm flipV="1">
              <a:off x="2957514" y="5615782"/>
              <a:ext cx="304800" cy="4143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8" name="AutoShape 20"/>
            <p:cNvCxnSpPr>
              <a:cxnSpLocks noChangeShapeType="1"/>
              <a:stCxn id="34823" idx="0"/>
              <a:endCxn id="34821" idx="3"/>
            </p:cNvCxnSpPr>
            <p:nvPr/>
          </p:nvCxnSpPr>
          <p:spPr bwMode="auto">
            <a:xfrm flipV="1">
              <a:off x="2293939" y="4799807"/>
              <a:ext cx="960438" cy="3698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9" name="AutoShape 21"/>
            <p:cNvCxnSpPr>
              <a:cxnSpLocks noChangeShapeType="1"/>
              <a:stCxn id="34822" idx="0"/>
              <a:endCxn id="34821" idx="4"/>
            </p:cNvCxnSpPr>
            <p:nvPr/>
          </p:nvCxnSpPr>
          <p:spPr bwMode="auto">
            <a:xfrm flipH="1" flipV="1">
              <a:off x="3432178" y="4872831"/>
              <a:ext cx="7937" cy="29686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0" name="Rectangle 38"/>
            <p:cNvSpPr>
              <a:spLocks noChangeArrowheads="1"/>
            </p:cNvSpPr>
            <p:nvPr/>
          </p:nvSpPr>
          <p:spPr bwMode="auto">
            <a:xfrm>
              <a:off x="4295777" y="5180806"/>
              <a:ext cx="500062" cy="50006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2"/>
                  </a:solidFill>
                </a:rPr>
                <a:t>F</a:t>
              </a:r>
            </a:p>
          </p:txBody>
        </p:sp>
        <p:cxnSp>
          <p:nvCxnSpPr>
            <p:cNvPr id="34831" name="AutoShape 39"/>
            <p:cNvCxnSpPr>
              <a:cxnSpLocks noChangeShapeType="1"/>
              <a:stCxn id="34830" idx="0"/>
              <a:endCxn id="34821" idx="5"/>
            </p:cNvCxnSpPr>
            <p:nvPr/>
          </p:nvCxnSpPr>
          <p:spPr bwMode="auto">
            <a:xfrm flipH="1" flipV="1">
              <a:off x="3609978" y="4799807"/>
              <a:ext cx="936625" cy="3714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6163511" y="1996281"/>
            <a:ext cx="4684713" cy="4543426"/>
            <a:chOff x="5638800" y="1905000"/>
            <a:chExt cx="4684713" cy="4543426"/>
          </a:xfrm>
        </p:grpSpPr>
        <p:grpSp>
          <p:nvGrpSpPr>
            <p:cNvPr id="34818" name="Group 110"/>
            <p:cNvGrpSpPr>
              <a:grpSpLocks/>
            </p:cNvGrpSpPr>
            <p:nvPr/>
          </p:nvGrpSpPr>
          <p:grpSpPr bwMode="auto">
            <a:xfrm>
              <a:off x="5638800" y="1905000"/>
              <a:ext cx="1028700" cy="342900"/>
              <a:chOff x="2232" y="2244"/>
              <a:chExt cx="648" cy="216"/>
            </a:xfrm>
          </p:grpSpPr>
          <p:sp>
            <p:nvSpPr>
              <p:cNvPr id="41034" name="Rectangle 76"/>
              <p:cNvSpPr>
                <a:spLocks noChangeArrowheads="1"/>
              </p:cNvSpPr>
              <p:nvPr/>
            </p:nvSpPr>
            <p:spPr bwMode="auto">
              <a:xfrm>
                <a:off x="2232" y="2244"/>
                <a:ext cx="216" cy="21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1035" name="Rectangle 77"/>
              <p:cNvSpPr>
                <a:spLocks noChangeArrowheads="1"/>
              </p:cNvSpPr>
              <p:nvPr/>
            </p:nvSpPr>
            <p:spPr bwMode="auto">
              <a:xfrm>
                <a:off x="2664" y="2244"/>
                <a:ext cx="216" cy="21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2D2DB9"/>
                  </a:solidFill>
                </a:endParaRPr>
              </a:p>
            </p:txBody>
          </p:sp>
          <p:sp>
            <p:nvSpPr>
              <p:cNvPr id="41036" name="Rectangle 109"/>
              <p:cNvSpPr>
                <a:spLocks noChangeArrowheads="1"/>
              </p:cNvSpPr>
              <p:nvPr/>
            </p:nvSpPr>
            <p:spPr bwMode="auto">
              <a:xfrm>
                <a:off x="2448" y="2244"/>
                <a:ext cx="216" cy="21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r>
                  <a:rPr lang="en-US" alt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</a:t>
                </a:r>
              </a:p>
            </p:txBody>
          </p:sp>
        </p:grpSp>
        <p:sp>
          <p:nvSpPr>
            <p:cNvPr id="34832" name="AutoShape 53"/>
            <p:cNvSpPr>
              <a:spLocks noChangeArrowheads="1"/>
            </p:cNvSpPr>
            <p:nvPr/>
          </p:nvSpPr>
          <p:spPr bwMode="auto">
            <a:xfrm>
              <a:off x="6972300" y="1978026"/>
              <a:ext cx="1371600" cy="41592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4833" name="AutoShape 54"/>
            <p:cNvCxnSpPr>
              <a:cxnSpLocks noChangeShapeType="1"/>
              <a:stCxn id="34836" idx="2"/>
              <a:endCxn id="34834" idx="6"/>
            </p:cNvCxnSpPr>
            <p:nvPr/>
          </p:nvCxnSpPr>
          <p:spPr bwMode="auto">
            <a:xfrm flipH="1">
              <a:off x="7354889" y="2185988"/>
              <a:ext cx="60642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4" name="Oval 55"/>
            <p:cNvSpPr>
              <a:spLocks noChangeArrowheads="1"/>
            </p:cNvSpPr>
            <p:nvPr/>
          </p:nvSpPr>
          <p:spPr bwMode="auto">
            <a:xfrm>
              <a:off x="7034214" y="2030413"/>
              <a:ext cx="312737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35" name="Oval 56"/>
            <p:cNvSpPr>
              <a:spLocks noChangeArrowheads="1"/>
            </p:cNvSpPr>
            <p:nvPr/>
          </p:nvSpPr>
          <p:spPr bwMode="auto">
            <a:xfrm>
              <a:off x="7502525" y="2030413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36" name="Oval 57"/>
            <p:cNvSpPr>
              <a:spLocks noChangeArrowheads="1"/>
            </p:cNvSpPr>
            <p:nvPr/>
          </p:nvSpPr>
          <p:spPr bwMode="auto">
            <a:xfrm>
              <a:off x="7969250" y="2030413"/>
              <a:ext cx="312738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4837" name="Group 86"/>
            <p:cNvGrpSpPr>
              <a:grpSpLocks/>
            </p:cNvGrpSpPr>
            <p:nvPr/>
          </p:nvGrpSpPr>
          <p:grpSpPr bwMode="auto">
            <a:xfrm>
              <a:off x="8458200" y="4683126"/>
              <a:ext cx="914400" cy="498475"/>
              <a:chOff x="4560" y="3216"/>
              <a:chExt cx="576" cy="314"/>
            </a:xfrm>
          </p:grpSpPr>
          <p:sp>
            <p:nvSpPr>
              <p:cNvPr id="34884" name="AutoShape 70"/>
              <p:cNvSpPr>
                <a:spLocks noChangeArrowheads="1"/>
              </p:cNvSpPr>
              <p:nvPr/>
            </p:nvSpPr>
            <p:spPr bwMode="auto">
              <a:xfrm>
                <a:off x="4560" y="3216"/>
                <a:ext cx="576" cy="31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cxnSp>
            <p:nvCxnSpPr>
              <p:cNvPr id="34885" name="AutoShape 71"/>
              <p:cNvCxnSpPr>
                <a:cxnSpLocks noChangeShapeType="1"/>
                <a:stCxn id="34887" idx="2"/>
                <a:endCxn id="34886" idx="6"/>
              </p:cNvCxnSpPr>
              <p:nvPr/>
            </p:nvCxnSpPr>
            <p:spPr bwMode="auto">
              <a:xfrm flipH="1">
                <a:off x="4802" y="3373"/>
                <a:ext cx="86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86" name="Oval 72"/>
              <p:cNvSpPr>
                <a:spLocks noChangeArrowheads="1"/>
              </p:cNvSpPr>
              <p:nvPr/>
            </p:nvSpPr>
            <p:spPr bwMode="auto">
              <a:xfrm>
                <a:off x="4599" y="3275"/>
                <a:ext cx="197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887" name="Oval 73"/>
              <p:cNvSpPr>
                <a:spLocks noChangeArrowheads="1"/>
              </p:cNvSpPr>
              <p:nvPr/>
            </p:nvSpPr>
            <p:spPr bwMode="auto">
              <a:xfrm>
                <a:off x="4894" y="3275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37931725" indent="-37474525"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9144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13716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18288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cxnSp>
          <p:nvCxnSpPr>
            <p:cNvPr id="34838" name="AutoShape 52"/>
            <p:cNvCxnSpPr>
              <a:cxnSpLocks noChangeShapeType="1"/>
              <a:endCxn id="34839" idx="0"/>
            </p:cNvCxnSpPr>
            <p:nvPr/>
          </p:nvCxnSpPr>
          <p:spPr bwMode="auto">
            <a:xfrm rot="16200000" flipH="1">
              <a:off x="5575447" y="2273153"/>
              <a:ext cx="457200" cy="2569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9" name="Text Box 87"/>
            <p:cNvSpPr txBox="1">
              <a:spLocks noChangeArrowheads="1"/>
            </p:cNvSpPr>
            <p:nvPr/>
          </p:nvSpPr>
          <p:spPr bwMode="auto">
            <a:xfrm>
              <a:off x="5638800" y="2514600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B</a:t>
              </a:r>
            </a:p>
          </p:txBody>
        </p:sp>
        <p:cxnSp>
          <p:nvCxnSpPr>
            <p:cNvPr id="34840" name="AutoShape 96"/>
            <p:cNvCxnSpPr>
              <a:cxnSpLocks noChangeShapeType="1"/>
            </p:cNvCxnSpPr>
            <p:nvPr/>
          </p:nvCxnSpPr>
          <p:spPr bwMode="auto">
            <a:xfrm>
              <a:off x="6524626" y="2079625"/>
              <a:ext cx="447675" cy="96838"/>
            </a:xfrm>
            <a:prstGeom prst="curvedConnector3">
              <a:avLst>
                <a:gd name="adj1" fmla="val 51065"/>
              </a:avLst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1" name="Oval 100"/>
            <p:cNvSpPr>
              <a:spLocks noChangeArrowheads="1"/>
            </p:cNvSpPr>
            <p:nvPr/>
          </p:nvSpPr>
          <p:spPr bwMode="auto">
            <a:xfrm>
              <a:off x="7143750" y="2108200"/>
              <a:ext cx="76200" cy="76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2" name="Oval 101"/>
            <p:cNvSpPr>
              <a:spLocks noChangeArrowheads="1"/>
            </p:cNvSpPr>
            <p:nvPr/>
          </p:nvSpPr>
          <p:spPr bwMode="auto">
            <a:xfrm>
              <a:off x="7615238" y="2108200"/>
              <a:ext cx="76200" cy="76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3" name="Oval 102"/>
            <p:cNvSpPr>
              <a:spLocks noChangeArrowheads="1"/>
            </p:cNvSpPr>
            <p:nvPr/>
          </p:nvSpPr>
          <p:spPr bwMode="auto">
            <a:xfrm>
              <a:off x="8086725" y="2108200"/>
              <a:ext cx="76200" cy="76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4844" name="AutoShape 104"/>
            <p:cNvCxnSpPr>
              <a:cxnSpLocks noChangeShapeType="1"/>
              <a:stCxn id="34842" idx="4"/>
              <a:endCxn id="34851" idx="0"/>
            </p:cNvCxnSpPr>
            <p:nvPr/>
          </p:nvCxnSpPr>
          <p:spPr bwMode="auto">
            <a:xfrm rot="16200000" flipH="1">
              <a:off x="7565232" y="2272507"/>
              <a:ext cx="987425" cy="811212"/>
            </a:xfrm>
            <a:prstGeom prst="curvedConnector3">
              <a:avLst>
                <a:gd name="adj1" fmla="val 50481"/>
              </a:avLst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5" name="AutoShape 105"/>
            <p:cNvCxnSpPr>
              <a:cxnSpLocks noChangeShapeType="1"/>
              <a:stCxn id="34843" idx="4"/>
              <a:endCxn id="34854" idx="0"/>
            </p:cNvCxnSpPr>
            <p:nvPr/>
          </p:nvCxnSpPr>
          <p:spPr bwMode="auto">
            <a:xfrm rot="16200000" flipH="1">
              <a:off x="8421688" y="1887538"/>
              <a:ext cx="987425" cy="1581150"/>
            </a:xfrm>
            <a:prstGeom prst="curvedConnector3">
              <a:avLst>
                <a:gd name="adj1" fmla="val 50481"/>
              </a:avLst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6" name="Rectangle 112"/>
            <p:cNvSpPr>
              <a:spLocks noChangeArrowheads="1"/>
            </p:cNvSpPr>
            <p:nvPr/>
          </p:nvSpPr>
          <p:spPr bwMode="auto">
            <a:xfrm>
              <a:off x="6708775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994" name="Rectangle 113"/>
            <p:cNvSpPr>
              <a:spLocks noChangeArrowheads="1"/>
            </p:cNvSpPr>
            <p:nvPr/>
          </p:nvSpPr>
          <p:spPr bwMode="auto">
            <a:xfrm>
              <a:off x="7394575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34848" name="Rectangle 114"/>
            <p:cNvSpPr>
              <a:spLocks noChangeArrowheads="1"/>
            </p:cNvSpPr>
            <p:nvPr/>
          </p:nvSpPr>
          <p:spPr bwMode="auto">
            <a:xfrm>
              <a:off x="7051675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ym typeface="Symbol" panose="05050102010706020507" pitchFamily="18" charset="2"/>
              </a:endParaRPr>
            </a:p>
          </p:txBody>
        </p:sp>
        <p:sp>
          <p:nvSpPr>
            <p:cNvPr id="34849" name="Rectangle 116"/>
            <p:cNvSpPr>
              <a:spLocks noChangeArrowheads="1"/>
            </p:cNvSpPr>
            <p:nvPr/>
          </p:nvSpPr>
          <p:spPr bwMode="auto">
            <a:xfrm>
              <a:off x="7950200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0" name="Rectangle 117"/>
            <p:cNvSpPr>
              <a:spLocks noChangeArrowheads="1"/>
            </p:cNvSpPr>
            <p:nvPr/>
          </p:nvSpPr>
          <p:spPr bwMode="auto">
            <a:xfrm>
              <a:off x="8636000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ym typeface="Symbol" panose="05050102010706020507" pitchFamily="18" charset="2"/>
              </a:endParaRPr>
            </a:p>
          </p:txBody>
        </p:sp>
        <p:sp>
          <p:nvSpPr>
            <p:cNvPr id="34851" name="Rectangle 118"/>
            <p:cNvSpPr>
              <a:spLocks noChangeArrowheads="1"/>
            </p:cNvSpPr>
            <p:nvPr/>
          </p:nvSpPr>
          <p:spPr bwMode="auto">
            <a:xfrm>
              <a:off x="8293100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ym typeface="Symbol" panose="05050102010706020507" pitchFamily="18" charset="2"/>
              </a:endParaRPr>
            </a:p>
          </p:txBody>
        </p:sp>
        <p:sp>
          <p:nvSpPr>
            <p:cNvPr id="34852" name="Rectangle 120"/>
            <p:cNvSpPr>
              <a:spLocks noChangeArrowheads="1"/>
            </p:cNvSpPr>
            <p:nvPr/>
          </p:nvSpPr>
          <p:spPr bwMode="auto">
            <a:xfrm>
              <a:off x="9191625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00" name="Rectangle 121"/>
            <p:cNvSpPr>
              <a:spLocks noChangeArrowheads="1"/>
            </p:cNvSpPr>
            <p:nvPr/>
          </p:nvSpPr>
          <p:spPr bwMode="auto">
            <a:xfrm>
              <a:off x="9877425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34854" name="Rectangle 122"/>
            <p:cNvSpPr>
              <a:spLocks noChangeArrowheads="1"/>
            </p:cNvSpPr>
            <p:nvPr/>
          </p:nvSpPr>
          <p:spPr bwMode="auto">
            <a:xfrm>
              <a:off x="9534525" y="3181350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ym typeface="Symbol" panose="05050102010706020507" pitchFamily="18" charset="2"/>
              </a:endParaRPr>
            </a:p>
          </p:txBody>
        </p:sp>
        <p:cxnSp>
          <p:nvCxnSpPr>
            <p:cNvPr id="34855" name="AutoShape 88"/>
            <p:cNvCxnSpPr>
              <a:cxnSpLocks noChangeShapeType="1"/>
              <a:endCxn id="34856" idx="0"/>
            </p:cNvCxnSpPr>
            <p:nvPr/>
          </p:nvCxnSpPr>
          <p:spPr bwMode="auto">
            <a:xfrm rot="16200000" flipH="1">
              <a:off x="6741466" y="3488384"/>
              <a:ext cx="438150" cy="14793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56" name="Text Box 89"/>
            <p:cNvSpPr txBox="1">
              <a:spLocks noChangeArrowheads="1"/>
            </p:cNvSpPr>
            <p:nvPr/>
          </p:nvSpPr>
          <p:spPr bwMode="auto">
            <a:xfrm>
              <a:off x="6856413" y="3781425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A</a:t>
              </a:r>
            </a:p>
          </p:txBody>
        </p:sp>
        <p:cxnSp>
          <p:nvCxnSpPr>
            <p:cNvPr id="34857" name="AutoShape 90"/>
            <p:cNvCxnSpPr>
              <a:cxnSpLocks noChangeShapeType="1"/>
              <a:endCxn id="34858" idx="0"/>
            </p:cNvCxnSpPr>
            <p:nvPr/>
          </p:nvCxnSpPr>
          <p:spPr bwMode="auto">
            <a:xfrm rot="16200000" flipH="1">
              <a:off x="7988879" y="3490334"/>
              <a:ext cx="438150" cy="14403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58" name="Text Box 91"/>
            <p:cNvSpPr txBox="1">
              <a:spLocks noChangeArrowheads="1"/>
            </p:cNvSpPr>
            <p:nvPr/>
          </p:nvSpPr>
          <p:spPr bwMode="auto">
            <a:xfrm>
              <a:off x="8094663" y="3781425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34859" name="Text Box 93"/>
            <p:cNvSpPr txBox="1">
              <a:spLocks noChangeArrowheads="1"/>
            </p:cNvSpPr>
            <p:nvPr/>
          </p:nvSpPr>
          <p:spPr bwMode="auto">
            <a:xfrm>
              <a:off x="9342438" y="3781425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F</a:t>
              </a:r>
            </a:p>
          </p:txBody>
        </p:sp>
        <p:cxnSp>
          <p:nvCxnSpPr>
            <p:cNvPr id="34860" name="AutoShape 92"/>
            <p:cNvCxnSpPr>
              <a:cxnSpLocks noChangeShapeType="1"/>
              <a:endCxn id="34859" idx="0"/>
            </p:cNvCxnSpPr>
            <p:nvPr/>
          </p:nvCxnSpPr>
          <p:spPr bwMode="auto">
            <a:xfrm rot="16200000" flipH="1">
              <a:off x="9219121" y="3487229"/>
              <a:ext cx="438150" cy="150243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61" name="Oval 124"/>
            <p:cNvSpPr>
              <a:spLocks noChangeArrowheads="1"/>
            </p:cNvSpPr>
            <p:nvPr/>
          </p:nvSpPr>
          <p:spPr bwMode="auto">
            <a:xfrm>
              <a:off x="7219950" y="3309938"/>
              <a:ext cx="76200" cy="76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2" name="Oval 125"/>
            <p:cNvSpPr>
              <a:spLocks noChangeArrowheads="1"/>
            </p:cNvSpPr>
            <p:nvPr/>
          </p:nvSpPr>
          <p:spPr bwMode="auto">
            <a:xfrm>
              <a:off x="8451850" y="3309938"/>
              <a:ext cx="76200" cy="76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3" name="Oval 126"/>
            <p:cNvSpPr>
              <a:spLocks noChangeArrowheads="1"/>
            </p:cNvSpPr>
            <p:nvPr/>
          </p:nvSpPr>
          <p:spPr bwMode="auto">
            <a:xfrm>
              <a:off x="9683750" y="3309938"/>
              <a:ext cx="76200" cy="76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4" name="Freeform 129"/>
            <p:cNvSpPr>
              <a:spLocks/>
            </p:cNvSpPr>
            <p:nvPr/>
          </p:nvSpPr>
          <p:spPr bwMode="auto">
            <a:xfrm>
              <a:off x="6448426" y="2257425"/>
              <a:ext cx="917575" cy="1976438"/>
            </a:xfrm>
            <a:custGeom>
              <a:avLst/>
              <a:gdLst>
                <a:gd name="T0" fmla="*/ 2147483647 w 578"/>
                <a:gd name="T1" fmla="*/ 2147483647 h 1245"/>
                <a:gd name="T2" fmla="*/ 2147483647 w 578"/>
                <a:gd name="T3" fmla="*/ 2147483647 h 1245"/>
                <a:gd name="T4" fmla="*/ 2147483647 w 578"/>
                <a:gd name="T5" fmla="*/ 2147483647 h 1245"/>
                <a:gd name="T6" fmla="*/ 2147483647 w 578"/>
                <a:gd name="T7" fmla="*/ 2147483647 h 1245"/>
                <a:gd name="T8" fmla="*/ 2147483647 w 578"/>
                <a:gd name="T9" fmla="*/ 2147483647 h 1245"/>
                <a:gd name="T10" fmla="*/ 0 w 578"/>
                <a:gd name="T11" fmla="*/ 0 h 12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8"/>
                <a:gd name="T19" fmla="*/ 0 h 1245"/>
                <a:gd name="T20" fmla="*/ 578 w 578"/>
                <a:gd name="T21" fmla="*/ 1245 h 12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8" h="1245">
                  <a:moveTo>
                    <a:pt x="486" y="684"/>
                  </a:moveTo>
                  <a:cubicBezTo>
                    <a:pt x="492" y="712"/>
                    <a:pt x="517" y="780"/>
                    <a:pt x="528" y="852"/>
                  </a:cubicBezTo>
                  <a:cubicBezTo>
                    <a:pt x="539" y="924"/>
                    <a:pt x="578" y="1057"/>
                    <a:pt x="552" y="1116"/>
                  </a:cubicBezTo>
                  <a:cubicBezTo>
                    <a:pt x="526" y="1175"/>
                    <a:pt x="435" y="1218"/>
                    <a:pt x="372" y="1206"/>
                  </a:cubicBezTo>
                  <a:cubicBezTo>
                    <a:pt x="309" y="1194"/>
                    <a:pt x="236" y="1245"/>
                    <a:pt x="174" y="1044"/>
                  </a:cubicBezTo>
                  <a:cubicBezTo>
                    <a:pt x="112" y="843"/>
                    <a:pt x="36" y="217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5" name="Freeform 130"/>
            <p:cNvSpPr>
              <a:spLocks/>
            </p:cNvSpPr>
            <p:nvPr/>
          </p:nvSpPr>
          <p:spPr bwMode="auto">
            <a:xfrm>
              <a:off x="6257926" y="2257425"/>
              <a:ext cx="2405063" cy="2159000"/>
            </a:xfrm>
            <a:custGeom>
              <a:avLst/>
              <a:gdLst>
                <a:gd name="T0" fmla="*/ 2147483647 w 1515"/>
                <a:gd name="T1" fmla="*/ 2147483647 h 1360"/>
                <a:gd name="T2" fmla="*/ 2147483647 w 1515"/>
                <a:gd name="T3" fmla="*/ 2147483647 h 1360"/>
                <a:gd name="T4" fmla="*/ 2147483647 w 1515"/>
                <a:gd name="T5" fmla="*/ 2147483647 h 1360"/>
                <a:gd name="T6" fmla="*/ 2147483647 w 1515"/>
                <a:gd name="T7" fmla="*/ 2147483647 h 1360"/>
                <a:gd name="T8" fmla="*/ 0 w 1515"/>
                <a:gd name="T9" fmla="*/ 0 h 1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5"/>
                <a:gd name="T16" fmla="*/ 0 h 1360"/>
                <a:gd name="T17" fmla="*/ 1515 w 1515"/>
                <a:gd name="T18" fmla="*/ 1360 h 1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5" h="1360">
                  <a:moveTo>
                    <a:pt x="1398" y="684"/>
                  </a:moveTo>
                  <a:cubicBezTo>
                    <a:pt x="1389" y="779"/>
                    <a:pt x="1515" y="1160"/>
                    <a:pt x="1344" y="1260"/>
                  </a:cubicBezTo>
                  <a:cubicBezTo>
                    <a:pt x="1173" y="1360"/>
                    <a:pt x="571" y="1350"/>
                    <a:pt x="372" y="1284"/>
                  </a:cubicBezTo>
                  <a:cubicBezTo>
                    <a:pt x="173" y="1218"/>
                    <a:pt x="212" y="1078"/>
                    <a:pt x="150" y="864"/>
                  </a:cubicBezTo>
                  <a:cubicBezTo>
                    <a:pt x="88" y="650"/>
                    <a:pt x="31" y="180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6" name="Freeform 131"/>
            <p:cNvSpPr>
              <a:spLocks/>
            </p:cNvSpPr>
            <p:nvPr/>
          </p:nvSpPr>
          <p:spPr bwMode="auto">
            <a:xfrm>
              <a:off x="6040439" y="2266951"/>
              <a:ext cx="3824287" cy="2346325"/>
            </a:xfrm>
            <a:custGeom>
              <a:avLst/>
              <a:gdLst>
                <a:gd name="T0" fmla="*/ 2147483647 w 2409"/>
                <a:gd name="T1" fmla="*/ 2147483647 h 1478"/>
                <a:gd name="T2" fmla="*/ 2147483647 w 2409"/>
                <a:gd name="T3" fmla="*/ 2147483647 h 1478"/>
                <a:gd name="T4" fmla="*/ 2147483647 w 2409"/>
                <a:gd name="T5" fmla="*/ 2147483647 h 1478"/>
                <a:gd name="T6" fmla="*/ 2147483647 w 2409"/>
                <a:gd name="T7" fmla="*/ 2147483647 h 1478"/>
                <a:gd name="T8" fmla="*/ 2147483647 w 2409"/>
                <a:gd name="T9" fmla="*/ 0 h 14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9"/>
                <a:gd name="T16" fmla="*/ 0 h 1478"/>
                <a:gd name="T17" fmla="*/ 2409 w 2409"/>
                <a:gd name="T18" fmla="*/ 1478 h 14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9" h="1478">
                  <a:moveTo>
                    <a:pt x="2309" y="684"/>
                  </a:moveTo>
                  <a:cubicBezTo>
                    <a:pt x="2306" y="765"/>
                    <a:pt x="2409" y="1054"/>
                    <a:pt x="2291" y="1170"/>
                  </a:cubicBezTo>
                  <a:cubicBezTo>
                    <a:pt x="2173" y="1286"/>
                    <a:pt x="1939" y="1367"/>
                    <a:pt x="1601" y="1380"/>
                  </a:cubicBezTo>
                  <a:cubicBezTo>
                    <a:pt x="1263" y="1393"/>
                    <a:pt x="526" y="1478"/>
                    <a:pt x="263" y="1248"/>
                  </a:cubicBezTo>
                  <a:cubicBezTo>
                    <a:pt x="0" y="1018"/>
                    <a:pt x="73" y="260"/>
                    <a:pt x="23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7" name="Rectangle 132"/>
            <p:cNvSpPr>
              <a:spLocks noChangeArrowheads="1"/>
            </p:cNvSpPr>
            <p:nvPr/>
          </p:nvSpPr>
          <p:spPr bwMode="auto">
            <a:xfrm>
              <a:off x="7715250" y="5572125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15" name="Rectangle 133"/>
            <p:cNvSpPr>
              <a:spLocks noChangeArrowheads="1"/>
            </p:cNvSpPr>
            <p:nvPr/>
          </p:nvSpPr>
          <p:spPr bwMode="auto">
            <a:xfrm>
              <a:off x="8401050" y="5572125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34869" name="Rectangle 134"/>
            <p:cNvSpPr>
              <a:spLocks noChangeArrowheads="1"/>
            </p:cNvSpPr>
            <p:nvPr/>
          </p:nvSpPr>
          <p:spPr bwMode="auto">
            <a:xfrm>
              <a:off x="8058150" y="5572125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ym typeface="Symbol" panose="05050102010706020507" pitchFamily="18" charset="2"/>
              </a:endParaRPr>
            </a:p>
          </p:txBody>
        </p:sp>
        <p:sp>
          <p:nvSpPr>
            <p:cNvPr id="34870" name="Text Box 135"/>
            <p:cNvSpPr txBox="1">
              <a:spLocks noChangeArrowheads="1"/>
            </p:cNvSpPr>
            <p:nvPr/>
          </p:nvSpPr>
          <p:spPr bwMode="auto">
            <a:xfrm>
              <a:off x="7848600" y="603885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C</a:t>
              </a:r>
            </a:p>
          </p:txBody>
        </p:sp>
        <p:cxnSp>
          <p:nvCxnSpPr>
            <p:cNvPr id="34871" name="AutoShape 136"/>
            <p:cNvCxnSpPr>
              <a:cxnSpLocks noChangeShapeType="1"/>
            </p:cNvCxnSpPr>
            <p:nvPr/>
          </p:nvCxnSpPr>
          <p:spPr bwMode="auto">
            <a:xfrm rot="16200000" flipH="1">
              <a:off x="7775575" y="5845175"/>
              <a:ext cx="361950" cy="13970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72" name="Freeform 140"/>
            <p:cNvSpPr>
              <a:spLocks/>
            </p:cNvSpPr>
            <p:nvPr/>
          </p:nvSpPr>
          <p:spPr bwMode="auto">
            <a:xfrm>
              <a:off x="8643938" y="3333751"/>
              <a:ext cx="290512" cy="1343025"/>
            </a:xfrm>
            <a:custGeom>
              <a:avLst/>
              <a:gdLst>
                <a:gd name="T0" fmla="*/ 2147483647 w 183"/>
                <a:gd name="T1" fmla="*/ 0 h 846"/>
                <a:gd name="T2" fmla="*/ 2147483647 w 183"/>
                <a:gd name="T3" fmla="*/ 2147483647 h 846"/>
                <a:gd name="T4" fmla="*/ 2147483647 w 183"/>
                <a:gd name="T5" fmla="*/ 2147483647 h 846"/>
                <a:gd name="T6" fmla="*/ 2147483647 w 183"/>
                <a:gd name="T7" fmla="*/ 2147483647 h 8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846"/>
                <a:gd name="T14" fmla="*/ 183 w 183"/>
                <a:gd name="T15" fmla="*/ 846 h 8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846">
                  <a:moveTo>
                    <a:pt x="93" y="0"/>
                  </a:moveTo>
                  <a:cubicBezTo>
                    <a:pt x="78" y="40"/>
                    <a:pt x="0" y="149"/>
                    <a:pt x="3" y="240"/>
                  </a:cubicBezTo>
                  <a:cubicBezTo>
                    <a:pt x="6" y="331"/>
                    <a:pt x="81" y="445"/>
                    <a:pt x="111" y="546"/>
                  </a:cubicBezTo>
                  <a:cubicBezTo>
                    <a:pt x="141" y="647"/>
                    <a:pt x="168" y="784"/>
                    <a:pt x="183" y="84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3" name="Rectangle 141"/>
            <p:cNvSpPr>
              <a:spLocks noChangeArrowheads="1"/>
            </p:cNvSpPr>
            <p:nvPr/>
          </p:nvSpPr>
          <p:spPr bwMode="auto">
            <a:xfrm>
              <a:off x="9067800" y="5572125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21" name="Rectangle 142"/>
            <p:cNvSpPr>
              <a:spLocks noChangeArrowheads="1"/>
            </p:cNvSpPr>
            <p:nvPr/>
          </p:nvSpPr>
          <p:spPr bwMode="auto">
            <a:xfrm>
              <a:off x="9753600" y="5572125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</a:t>
              </a:r>
            </a:p>
          </p:txBody>
        </p:sp>
        <p:sp>
          <p:nvSpPr>
            <p:cNvPr id="34875" name="Rectangle 143"/>
            <p:cNvSpPr>
              <a:spLocks noChangeArrowheads="1"/>
            </p:cNvSpPr>
            <p:nvPr/>
          </p:nvSpPr>
          <p:spPr bwMode="auto">
            <a:xfrm>
              <a:off x="9410700" y="5572125"/>
              <a:ext cx="3429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>
                <a:sym typeface="Symbol" panose="05050102010706020507" pitchFamily="18" charset="2"/>
              </a:endParaRPr>
            </a:p>
          </p:txBody>
        </p:sp>
        <p:sp>
          <p:nvSpPr>
            <p:cNvPr id="34876" name="Text Box 144"/>
            <p:cNvSpPr txBox="1">
              <a:spLocks noChangeArrowheads="1"/>
            </p:cNvSpPr>
            <p:nvPr/>
          </p:nvSpPr>
          <p:spPr bwMode="auto">
            <a:xfrm>
              <a:off x="9215438" y="6038850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</a:rPr>
                <a:t>E</a:t>
              </a:r>
            </a:p>
          </p:txBody>
        </p:sp>
        <p:cxnSp>
          <p:nvCxnSpPr>
            <p:cNvPr id="34877" name="AutoShape 145"/>
            <p:cNvCxnSpPr>
              <a:cxnSpLocks noChangeShapeType="1"/>
            </p:cNvCxnSpPr>
            <p:nvPr/>
          </p:nvCxnSpPr>
          <p:spPr bwMode="auto">
            <a:xfrm rot="16200000" flipH="1">
              <a:off x="9132888" y="5840413"/>
              <a:ext cx="361950" cy="149225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78" name="Freeform 149"/>
            <p:cNvSpPr>
              <a:spLocks/>
            </p:cNvSpPr>
            <p:nvPr/>
          </p:nvSpPr>
          <p:spPr bwMode="auto">
            <a:xfrm>
              <a:off x="9144001" y="4933951"/>
              <a:ext cx="447675" cy="619125"/>
            </a:xfrm>
            <a:custGeom>
              <a:avLst/>
              <a:gdLst>
                <a:gd name="T0" fmla="*/ 0 w 282"/>
                <a:gd name="T1" fmla="*/ 0 h 390"/>
                <a:gd name="T2" fmla="*/ 2147483647 w 282"/>
                <a:gd name="T3" fmla="*/ 2147483647 h 390"/>
                <a:gd name="T4" fmla="*/ 2147483647 w 282"/>
                <a:gd name="T5" fmla="*/ 2147483647 h 390"/>
                <a:gd name="T6" fmla="*/ 2147483647 w 282"/>
                <a:gd name="T7" fmla="*/ 2147483647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390"/>
                <a:gd name="T14" fmla="*/ 282 w 282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390">
                  <a:moveTo>
                    <a:pt x="0" y="0"/>
                  </a:moveTo>
                  <a:cubicBezTo>
                    <a:pt x="9" y="30"/>
                    <a:pt x="15" y="138"/>
                    <a:pt x="54" y="180"/>
                  </a:cubicBezTo>
                  <a:cubicBezTo>
                    <a:pt x="93" y="222"/>
                    <a:pt x="196" y="217"/>
                    <a:pt x="234" y="252"/>
                  </a:cubicBezTo>
                  <a:cubicBezTo>
                    <a:pt x="272" y="287"/>
                    <a:pt x="272" y="361"/>
                    <a:pt x="282" y="39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9" name="Freeform 151"/>
            <p:cNvSpPr>
              <a:spLocks/>
            </p:cNvSpPr>
            <p:nvPr/>
          </p:nvSpPr>
          <p:spPr bwMode="auto">
            <a:xfrm>
              <a:off x="8229601" y="4924425"/>
              <a:ext cx="460375" cy="647700"/>
            </a:xfrm>
            <a:custGeom>
              <a:avLst/>
              <a:gdLst>
                <a:gd name="T0" fmla="*/ 2147483647 w 290"/>
                <a:gd name="T1" fmla="*/ 0 h 408"/>
                <a:gd name="T2" fmla="*/ 2147483647 w 290"/>
                <a:gd name="T3" fmla="*/ 2147483647 h 408"/>
                <a:gd name="T4" fmla="*/ 2147483647 w 290"/>
                <a:gd name="T5" fmla="*/ 2147483647 h 408"/>
                <a:gd name="T6" fmla="*/ 0 w 29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0"/>
                <a:gd name="T13" fmla="*/ 0 h 408"/>
                <a:gd name="T14" fmla="*/ 290 w 29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0" h="408">
                  <a:moveTo>
                    <a:pt x="288" y="0"/>
                  </a:moveTo>
                  <a:cubicBezTo>
                    <a:pt x="283" y="29"/>
                    <a:pt x="290" y="138"/>
                    <a:pt x="258" y="174"/>
                  </a:cubicBezTo>
                  <a:cubicBezTo>
                    <a:pt x="226" y="210"/>
                    <a:pt x="139" y="177"/>
                    <a:pt x="96" y="216"/>
                  </a:cubicBezTo>
                  <a:cubicBezTo>
                    <a:pt x="53" y="255"/>
                    <a:pt x="20" y="368"/>
                    <a:pt x="0" y="40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0" name="Freeform 159"/>
            <p:cNvSpPr>
              <a:spLocks/>
            </p:cNvSpPr>
            <p:nvPr/>
          </p:nvSpPr>
          <p:spPr bwMode="auto">
            <a:xfrm>
              <a:off x="7185026" y="2181226"/>
              <a:ext cx="130175" cy="1000125"/>
            </a:xfrm>
            <a:custGeom>
              <a:avLst/>
              <a:gdLst>
                <a:gd name="T0" fmla="*/ 2147483647 w 82"/>
                <a:gd name="T1" fmla="*/ 0 h 630"/>
                <a:gd name="T2" fmla="*/ 2147483647 w 82"/>
                <a:gd name="T3" fmla="*/ 2147483647 h 630"/>
                <a:gd name="T4" fmla="*/ 2147483647 w 82"/>
                <a:gd name="T5" fmla="*/ 2147483647 h 630"/>
                <a:gd name="T6" fmla="*/ 2147483647 w 82"/>
                <a:gd name="T7" fmla="*/ 2147483647 h 6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"/>
                <a:gd name="T13" fmla="*/ 0 h 630"/>
                <a:gd name="T14" fmla="*/ 82 w 82"/>
                <a:gd name="T15" fmla="*/ 630 h 6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" h="630">
                  <a:moveTo>
                    <a:pt x="10" y="0"/>
                  </a:moveTo>
                  <a:cubicBezTo>
                    <a:pt x="21" y="37"/>
                    <a:pt x="82" y="153"/>
                    <a:pt x="82" y="222"/>
                  </a:cubicBezTo>
                  <a:cubicBezTo>
                    <a:pt x="82" y="291"/>
                    <a:pt x="20" y="346"/>
                    <a:pt x="10" y="414"/>
                  </a:cubicBezTo>
                  <a:cubicBezTo>
                    <a:pt x="0" y="482"/>
                    <a:pt x="20" y="585"/>
                    <a:pt x="22" y="63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1" name="Freeform 160"/>
            <p:cNvSpPr>
              <a:spLocks/>
            </p:cNvSpPr>
            <p:nvPr/>
          </p:nvSpPr>
          <p:spPr bwMode="auto">
            <a:xfrm>
              <a:off x="7473951" y="3505201"/>
              <a:ext cx="866775" cy="2943225"/>
            </a:xfrm>
            <a:custGeom>
              <a:avLst/>
              <a:gdLst>
                <a:gd name="T0" fmla="*/ 2147483647 w 546"/>
                <a:gd name="T1" fmla="*/ 2147483647 h 1854"/>
                <a:gd name="T2" fmla="*/ 2147483647 w 546"/>
                <a:gd name="T3" fmla="*/ 2147483647 h 1854"/>
                <a:gd name="T4" fmla="*/ 2147483647 w 546"/>
                <a:gd name="T5" fmla="*/ 2147483647 h 1854"/>
                <a:gd name="T6" fmla="*/ 2147483647 w 546"/>
                <a:gd name="T7" fmla="*/ 2147483647 h 1854"/>
                <a:gd name="T8" fmla="*/ 2147483647 w 546"/>
                <a:gd name="T9" fmla="*/ 2147483647 h 1854"/>
                <a:gd name="T10" fmla="*/ 2147483647 w 546"/>
                <a:gd name="T11" fmla="*/ 0 h 18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6"/>
                <a:gd name="T19" fmla="*/ 0 h 1854"/>
                <a:gd name="T20" fmla="*/ 546 w 546"/>
                <a:gd name="T21" fmla="*/ 1854 h 18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6" h="1854">
                  <a:moveTo>
                    <a:pt x="482" y="1404"/>
                  </a:moveTo>
                  <a:cubicBezTo>
                    <a:pt x="483" y="1467"/>
                    <a:pt x="546" y="1728"/>
                    <a:pt x="488" y="1782"/>
                  </a:cubicBezTo>
                  <a:cubicBezTo>
                    <a:pt x="430" y="1836"/>
                    <a:pt x="210" y="1854"/>
                    <a:pt x="134" y="1728"/>
                  </a:cubicBezTo>
                  <a:cubicBezTo>
                    <a:pt x="58" y="1602"/>
                    <a:pt x="0" y="1249"/>
                    <a:pt x="32" y="1026"/>
                  </a:cubicBezTo>
                  <a:cubicBezTo>
                    <a:pt x="64" y="803"/>
                    <a:pt x="271" y="561"/>
                    <a:pt x="326" y="390"/>
                  </a:cubicBezTo>
                  <a:cubicBezTo>
                    <a:pt x="381" y="219"/>
                    <a:pt x="354" y="81"/>
                    <a:pt x="36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2" name="Freeform 161"/>
            <p:cNvSpPr>
              <a:spLocks/>
            </p:cNvSpPr>
            <p:nvPr/>
          </p:nvSpPr>
          <p:spPr bwMode="auto">
            <a:xfrm>
              <a:off x="8829675" y="3524250"/>
              <a:ext cx="1493838" cy="2635250"/>
            </a:xfrm>
            <a:custGeom>
              <a:avLst/>
              <a:gdLst>
                <a:gd name="T0" fmla="*/ 2147483647 w 941"/>
                <a:gd name="T1" fmla="*/ 2147483647 h 1660"/>
                <a:gd name="T2" fmla="*/ 2147483647 w 941"/>
                <a:gd name="T3" fmla="*/ 2147483647 h 1660"/>
                <a:gd name="T4" fmla="*/ 2147483647 w 941"/>
                <a:gd name="T5" fmla="*/ 2147483647 h 1660"/>
                <a:gd name="T6" fmla="*/ 2147483647 w 941"/>
                <a:gd name="T7" fmla="*/ 2147483647 h 1660"/>
                <a:gd name="T8" fmla="*/ 2147483647 w 941"/>
                <a:gd name="T9" fmla="*/ 2147483647 h 1660"/>
                <a:gd name="T10" fmla="*/ 0 w 941"/>
                <a:gd name="T11" fmla="*/ 0 h 16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1"/>
                <a:gd name="T19" fmla="*/ 0 h 1660"/>
                <a:gd name="T20" fmla="*/ 941 w 941"/>
                <a:gd name="T21" fmla="*/ 1660 h 16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1" h="1660">
                  <a:moveTo>
                    <a:pt x="478" y="1392"/>
                  </a:moveTo>
                  <a:cubicBezTo>
                    <a:pt x="513" y="1436"/>
                    <a:pt x="614" y="1652"/>
                    <a:pt x="690" y="1656"/>
                  </a:cubicBezTo>
                  <a:cubicBezTo>
                    <a:pt x="766" y="1660"/>
                    <a:pt x="931" y="1533"/>
                    <a:pt x="936" y="1416"/>
                  </a:cubicBezTo>
                  <a:cubicBezTo>
                    <a:pt x="941" y="1299"/>
                    <a:pt x="839" y="1095"/>
                    <a:pt x="720" y="954"/>
                  </a:cubicBezTo>
                  <a:cubicBezTo>
                    <a:pt x="601" y="813"/>
                    <a:pt x="342" y="729"/>
                    <a:pt x="222" y="570"/>
                  </a:cubicBezTo>
                  <a:cubicBezTo>
                    <a:pt x="102" y="411"/>
                    <a:pt x="46" y="119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33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Preorder Traversal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i="1" dirty="0">
                <a:solidFill>
                  <a:schemeClr val="accent1"/>
                </a:solidFill>
              </a:rPr>
              <a:t>traversal</a:t>
            </a:r>
            <a:r>
              <a:rPr lang="en-US" altLang="en-US" sz="2000" dirty="0"/>
              <a:t> visits the nodes of a tree in a systematic manner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In a </a:t>
            </a:r>
            <a:r>
              <a:rPr lang="en-US" altLang="en-US" sz="2000" i="1" dirty="0">
                <a:solidFill>
                  <a:schemeClr val="accent1"/>
                </a:solidFill>
              </a:rPr>
              <a:t>preorder traversal</a:t>
            </a:r>
            <a:r>
              <a:rPr lang="en-US" altLang="en-US" sz="2000" dirty="0"/>
              <a:t>, a node is visited before its descendants 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en-US" sz="2000" dirty="0"/>
              <a:t>Application: print a structured document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None/>
                </a:pPr>
                <a:r>
                  <a:rPr lang="en-US" altLang="en-US" sz="2000" u="sng" dirty="0" smtClean="0"/>
                  <a:t>Algorithm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u="sng">
                        <a:latin typeface="Cambria Math" panose="02040503050406030204" pitchFamily="18" charset="0"/>
                      </a:rPr>
                      <m:t>preOrder</m:t>
                    </m:r>
                    <m:r>
                      <a:rPr lang="en-US" altLang="en-US" sz="2000" u="sng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u="sng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 u="sng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u="sng" dirty="0"/>
              </a:p>
              <a:p>
                <a:pPr marL="342900" indent="-342900">
                  <a:lnSpc>
                    <a:spcPct val="100000"/>
                  </a:lnSpc>
                  <a:spcBef>
                    <a:spcPts val="0"/>
                  </a:spcBef>
                  <a:buClr>
                    <a:schemeClr val="tx1"/>
                  </a:buClr>
                  <a:buSzPct val="110000"/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i="0">
                        <a:latin typeface="Cambria Math" panose="02040503050406030204" pitchFamily="18" charset="0"/>
                      </a:rPr>
                      <m:t>visit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 smtClean="0"/>
              </a:p>
              <a:p>
                <a:pPr marL="342900" indent="-342900">
                  <a:lnSpc>
                    <a:spcPct val="100000"/>
                  </a:lnSpc>
                  <a:spcBef>
                    <a:spcPts val="0"/>
                  </a:spcBef>
                  <a:buClr>
                    <a:schemeClr val="tx1"/>
                  </a:buClr>
                  <a:buSzPct val="110000"/>
                  <a:buFont typeface="+mj-lt"/>
                  <a:buAutoNum type="arabicPeriod"/>
                </a:pPr>
                <a:r>
                  <a:rPr lang="en-US" altLang="en-US" sz="2000" b="1" dirty="0"/>
                  <a:t>for each </a:t>
                </a:r>
                <a:r>
                  <a:rPr lang="en-US" altLang="en-US" sz="2000" dirty="0"/>
                  <a:t>child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en-US" sz="2000" dirty="0" smtClean="0"/>
                  <a:t> </a:t>
                </a:r>
                <a:r>
                  <a:rPr lang="en-US" altLang="en-US" sz="2000" dirty="0"/>
                  <a:t>of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2000" dirty="0" smtClean="0"/>
              </a:p>
              <a:p>
                <a:pPr marL="342900" indent="-342900">
                  <a:lnSpc>
                    <a:spcPct val="100000"/>
                  </a:lnSpc>
                  <a:spcBef>
                    <a:spcPts val="0"/>
                  </a:spcBef>
                  <a:buClr>
                    <a:schemeClr val="tx1"/>
                  </a:buClr>
                  <a:buSzPct val="110000"/>
                  <a:buFont typeface="+mj-lt"/>
                  <a:buAutoNum type="arabicPeriod"/>
                </a:pPr>
                <a:r>
                  <a:rPr lang="en-US" altLang="en-US" sz="2000" dirty="0"/>
                  <a:t> </a:t>
                </a:r>
                <a:r>
                  <a:rPr lang="en-US" altLang="en-US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b="0" i="0" smtClean="0">
                        <a:latin typeface="Cambria Math" panose="02040503050406030204" pitchFamily="18" charset="0"/>
                      </a:rPr>
                      <m:t>preOrder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1627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845" name="Group 56"/>
          <p:cNvGrpSpPr>
            <a:grpSpLocks/>
          </p:cNvGrpSpPr>
          <p:nvPr/>
        </p:nvGrpSpPr>
        <p:grpSpPr bwMode="auto">
          <a:xfrm>
            <a:off x="2997198" y="3908502"/>
            <a:ext cx="8050213" cy="2565401"/>
            <a:chOff x="481" y="2304"/>
            <a:chExt cx="5071" cy="1616"/>
          </a:xfrm>
        </p:grpSpPr>
        <p:sp>
          <p:nvSpPr>
            <p:cNvPr id="35847" name="AutoShape 57"/>
            <p:cNvSpPr>
              <a:spLocks noChangeAspect="1" noChangeArrowheads="1"/>
            </p:cNvSpPr>
            <p:nvPr/>
          </p:nvSpPr>
          <p:spPr bwMode="auto">
            <a:xfrm>
              <a:off x="2495" y="2451"/>
              <a:ext cx="1192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Make Money Fast!</a:t>
              </a:r>
            </a:p>
          </p:txBody>
        </p:sp>
        <p:sp>
          <p:nvSpPr>
            <p:cNvPr id="35848" name="AutoShape 58"/>
            <p:cNvSpPr>
              <a:spLocks noChangeAspect="1" noChangeArrowheads="1"/>
            </p:cNvSpPr>
            <p:nvPr/>
          </p:nvSpPr>
          <p:spPr bwMode="auto">
            <a:xfrm>
              <a:off x="823" y="3027"/>
              <a:ext cx="932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1. Motivations</a:t>
              </a:r>
            </a:p>
          </p:txBody>
        </p:sp>
        <p:sp>
          <p:nvSpPr>
            <p:cNvPr id="35849" name="AutoShape 59"/>
            <p:cNvSpPr>
              <a:spLocks noChangeAspect="1" noChangeArrowheads="1"/>
            </p:cNvSpPr>
            <p:nvPr/>
          </p:nvSpPr>
          <p:spPr bwMode="auto">
            <a:xfrm>
              <a:off x="4753" y="3027"/>
              <a:ext cx="799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References</a:t>
              </a:r>
            </a:p>
          </p:txBody>
        </p:sp>
        <p:sp>
          <p:nvSpPr>
            <p:cNvPr id="35850" name="AutoShape 60"/>
            <p:cNvSpPr>
              <a:spLocks noChangeAspect="1" noChangeArrowheads="1"/>
            </p:cNvSpPr>
            <p:nvPr/>
          </p:nvSpPr>
          <p:spPr bwMode="auto">
            <a:xfrm>
              <a:off x="3383" y="3027"/>
              <a:ext cx="778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2. Methods</a:t>
              </a:r>
            </a:p>
          </p:txBody>
        </p:sp>
        <p:sp>
          <p:nvSpPr>
            <p:cNvPr id="35851" name="AutoShape 61"/>
            <p:cNvSpPr>
              <a:spLocks noChangeAspect="1" noChangeArrowheads="1"/>
            </p:cNvSpPr>
            <p:nvPr/>
          </p:nvSpPr>
          <p:spPr bwMode="auto">
            <a:xfrm>
              <a:off x="2448" y="3512"/>
              <a:ext cx="694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2.1 Stock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Fraud</a:t>
              </a:r>
            </a:p>
          </p:txBody>
        </p:sp>
        <p:sp>
          <p:nvSpPr>
            <p:cNvPr id="35852" name="AutoShape 62"/>
            <p:cNvSpPr>
              <a:spLocks noChangeAspect="1" noChangeArrowheads="1"/>
            </p:cNvSpPr>
            <p:nvPr/>
          </p:nvSpPr>
          <p:spPr bwMode="auto">
            <a:xfrm>
              <a:off x="3434" y="3512"/>
              <a:ext cx="693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2.2 Ponzi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Scheme</a:t>
              </a:r>
            </a:p>
          </p:txBody>
        </p:sp>
        <p:sp>
          <p:nvSpPr>
            <p:cNvPr id="35853" name="AutoShape 63"/>
            <p:cNvSpPr>
              <a:spLocks noChangeAspect="1" noChangeArrowheads="1"/>
            </p:cNvSpPr>
            <p:nvPr/>
          </p:nvSpPr>
          <p:spPr bwMode="auto">
            <a:xfrm>
              <a:off x="481" y="3598"/>
              <a:ext cx="712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tx1"/>
                  </a:solidFill>
                </a:rPr>
                <a:t>1.1 Greed</a:t>
              </a:r>
            </a:p>
          </p:txBody>
        </p:sp>
        <p:sp>
          <p:nvSpPr>
            <p:cNvPr id="35854" name="AutoShape 64"/>
            <p:cNvSpPr>
              <a:spLocks noChangeAspect="1" noChangeArrowheads="1"/>
            </p:cNvSpPr>
            <p:nvPr/>
          </p:nvSpPr>
          <p:spPr bwMode="auto">
            <a:xfrm>
              <a:off x="1429" y="3598"/>
              <a:ext cx="723" cy="2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1.2 Avidity</a:t>
              </a:r>
            </a:p>
          </p:txBody>
        </p:sp>
        <p:cxnSp>
          <p:nvCxnSpPr>
            <p:cNvPr id="35855" name="AutoShape 65"/>
            <p:cNvCxnSpPr>
              <a:cxnSpLocks noChangeShapeType="1"/>
              <a:stCxn id="35847" idx="2"/>
              <a:endCxn id="35848" idx="0"/>
            </p:cNvCxnSpPr>
            <p:nvPr/>
          </p:nvCxnSpPr>
          <p:spPr bwMode="auto">
            <a:xfrm flipH="1">
              <a:off x="1289" y="2687"/>
              <a:ext cx="1802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6" name="AutoShape 66"/>
            <p:cNvCxnSpPr>
              <a:cxnSpLocks noChangeShapeType="1"/>
              <a:stCxn id="35847" idx="2"/>
              <a:endCxn id="35850" idx="0"/>
            </p:cNvCxnSpPr>
            <p:nvPr/>
          </p:nvCxnSpPr>
          <p:spPr bwMode="auto">
            <a:xfrm>
              <a:off x="3091" y="2687"/>
              <a:ext cx="681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7" name="AutoShape 67"/>
            <p:cNvCxnSpPr>
              <a:cxnSpLocks noChangeShapeType="1"/>
              <a:stCxn id="35847" idx="2"/>
              <a:endCxn id="35849" idx="0"/>
            </p:cNvCxnSpPr>
            <p:nvPr/>
          </p:nvCxnSpPr>
          <p:spPr bwMode="auto">
            <a:xfrm>
              <a:off x="3091" y="2687"/>
              <a:ext cx="2062" cy="3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68"/>
            <p:cNvCxnSpPr>
              <a:cxnSpLocks noChangeShapeType="1"/>
              <a:stCxn id="35850" idx="2"/>
              <a:endCxn id="35852" idx="0"/>
            </p:cNvCxnSpPr>
            <p:nvPr/>
          </p:nvCxnSpPr>
          <p:spPr bwMode="auto">
            <a:xfrm>
              <a:off x="3772" y="3263"/>
              <a:ext cx="9" cy="24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9" name="AutoShape 69"/>
            <p:cNvCxnSpPr>
              <a:cxnSpLocks noChangeShapeType="1"/>
              <a:stCxn id="35850" idx="2"/>
              <a:endCxn id="35851" idx="0"/>
            </p:cNvCxnSpPr>
            <p:nvPr/>
          </p:nvCxnSpPr>
          <p:spPr bwMode="auto">
            <a:xfrm flipH="1">
              <a:off x="2795" y="3263"/>
              <a:ext cx="977" cy="24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0" name="AutoShape 70"/>
            <p:cNvCxnSpPr>
              <a:cxnSpLocks noChangeShapeType="1"/>
              <a:stCxn id="35848" idx="2"/>
              <a:endCxn id="35854" idx="0"/>
            </p:cNvCxnSpPr>
            <p:nvPr/>
          </p:nvCxnSpPr>
          <p:spPr bwMode="auto">
            <a:xfrm>
              <a:off x="1289" y="3263"/>
              <a:ext cx="502" cy="3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1" name="AutoShape 71"/>
            <p:cNvCxnSpPr>
              <a:cxnSpLocks noChangeShapeType="1"/>
              <a:stCxn id="35848" idx="2"/>
              <a:endCxn id="35853" idx="0"/>
            </p:cNvCxnSpPr>
            <p:nvPr/>
          </p:nvCxnSpPr>
          <p:spPr bwMode="auto">
            <a:xfrm flipH="1">
              <a:off x="837" y="3263"/>
              <a:ext cx="452" cy="3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2" name="AutoShape 72"/>
            <p:cNvSpPr>
              <a:spLocks noChangeAspect="1" noChangeArrowheads="1"/>
            </p:cNvSpPr>
            <p:nvPr/>
          </p:nvSpPr>
          <p:spPr bwMode="auto">
            <a:xfrm>
              <a:off x="4308" y="3511"/>
              <a:ext cx="663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 sz="1600">
                  <a:solidFill>
                    <a:schemeClr val="tx1"/>
                  </a:solidFill>
                </a:rPr>
                <a:t>2.3 Bank</a:t>
              </a:r>
              <a:br>
                <a:rPr lang="en-US" altLang="en-US" sz="1600">
                  <a:solidFill>
                    <a:schemeClr val="tx1"/>
                  </a:solidFill>
                </a:rPr>
              </a:br>
              <a:r>
                <a:rPr lang="en-US" altLang="en-US" sz="1600">
                  <a:solidFill>
                    <a:schemeClr val="tx1"/>
                  </a:solidFill>
                </a:rPr>
                <a:t>Robbery</a:t>
              </a:r>
            </a:p>
          </p:txBody>
        </p:sp>
        <p:cxnSp>
          <p:nvCxnSpPr>
            <p:cNvPr id="35863" name="AutoShape 73"/>
            <p:cNvCxnSpPr>
              <a:cxnSpLocks noChangeShapeType="1"/>
              <a:stCxn id="35850" idx="2"/>
              <a:endCxn id="35862" idx="0"/>
            </p:cNvCxnSpPr>
            <p:nvPr/>
          </p:nvCxnSpPr>
          <p:spPr bwMode="auto">
            <a:xfrm>
              <a:off x="3772" y="3263"/>
              <a:ext cx="868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4" name="Text Box 74"/>
            <p:cNvSpPr txBox="1">
              <a:spLocks noChangeArrowheads="1"/>
            </p:cNvSpPr>
            <p:nvPr/>
          </p:nvSpPr>
          <p:spPr bwMode="auto">
            <a:xfrm>
              <a:off x="2256" y="2304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865" name="Text Box 75"/>
            <p:cNvSpPr txBox="1">
              <a:spLocks noChangeArrowheads="1"/>
            </p:cNvSpPr>
            <p:nvPr/>
          </p:nvSpPr>
          <p:spPr bwMode="auto">
            <a:xfrm>
              <a:off x="1171" y="2816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866" name="Text Box 76"/>
            <p:cNvSpPr txBox="1">
              <a:spLocks noChangeArrowheads="1"/>
            </p:cNvSpPr>
            <p:nvPr/>
          </p:nvSpPr>
          <p:spPr bwMode="auto">
            <a:xfrm>
              <a:off x="709" y="3368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5867" name="Text Box 77"/>
            <p:cNvSpPr txBox="1">
              <a:spLocks noChangeArrowheads="1"/>
            </p:cNvSpPr>
            <p:nvPr/>
          </p:nvSpPr>
          <p:spPr bwMode="auto">
            <a:xfrm>
              <a:off x="3235" y="2816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5868" name="Text Box 78"/>
            <p:cNvSpPr txBox="1">
              <a:spLocks noChangeArrowheads="1"/>
            </p:cNvSpPr>
            <p:nvPr/>
          </p:nvSpPr>
          <p:spPr bwMode="auto">
            <a:xfrm>
              <a:off x="1717" y="3368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5869" name="Text Box 79"/>
            <p:cNvSpPr txBox="1">
              <a:spLocks noChangeArrowheads="1"/>
            </p:cNvSpPr>
            <p:nvPr/>
          </p:nvSpPr>
          <p:spPr bwMode="auto">
            <a:xfrm>
              <a:off x="2539" y="3284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5870" name="Text Box 80"/>
            <p:cNvSpPr txBox="1">
              <a:spLocks noChangeArrowheads="1"/>
            </p:cNvSpPr>
            <p:nvPr/>
          </p:nvSpPr>
          <p:spPr bwMode="auto">
            <a:xfrm>
              <a:off x="3547" y="3284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5871" name="Text Box 81"/>
            <p:cNvSpPr txBox="1">
              <a:spLocks noChangeArrowheads="1"/>
            </p:cNvSpPr>
            <p:nvPr/>
          </p:nvSpPr>
          <p:spPr bwMode="auto">
            <a:xfrm>
              <a:off x="4555" y="3284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5872" name="Text Box 82"/>
            <p:cNvSpPr txBox="1">
              <a:spLocks noChangeArrowheads="1"/>
            </p:cNvSpPr>
            <p:nvPr/>
          </p:nvSpPr>
          <p:spPr bwMode="auto">
            <a:xfrm>
              <a:off x="5059" y="2816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37931725" indent="-37474525"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9144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13716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18288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87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1887</TotalTime>
  <Words>1985</Words>
  <Application>Microsoft Office PowerPoint</Application>
  <PresentationFormat>Widescreen</PresentationFormat>
  <Paragraphs>465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Cambria Math</vt:lpstr>
      <vt:lpstr>ＭＳ Ｐゴシック</vt:lpstr>
      <vt:lpstr>Symbol</vt:lpstr>
      <vt:lpstr>Tahoma</vt:lpstr>
      <vt:lpstr>Times</vt:lpstr>
      <vt:lpstr>Times New Roman</vt:lpstr>
      <vt:lpstr>Trebuchet MS</vt:lpstr>
      <vt:lpstr>Tw Cen MT</vt:lpstr>
      <vt:lpstr>Wingdings</vt:lpstr>
      <vt:lpstr>Circuit</vt:lpstr>
      <vt:lpstr>Ch 7. Trees</vt:lpstr>
      <vt:lpstr>Outline and Reading</vt:lpstr>
      <vt:lpstr>What is a Tree</vt:lpstr>
      <vt:lpstr>Formal Definition</vt:lpstr>
      <vt:lpstr>Tree Terminology</vt:lpstr>
      <vt:lpstr>Exercise</vt:lpstr>
      <vt:lpstr>Tree ADT</vt:lpstr>
      <vt:lpstr>A Linked Structure for General Trees</vt:lpstr>
      <vt:lpstr>Preorder Traversal</vt:lpstr>
      <vt:lpstr>Exercise: Preorder Traversal</vt:lpstr>
      <vt:lpstr>Postorder Traversal</vt:lpstr>
      <vt:lpstr>Exercise: Postorder Traversal</vt:lpstr>
      <vt:lpstr>Binary Tree</vt:lpstr>
      <vt:lpstr>Arithmetic Expression Tree</vt:lpstr>
      <vt:lpstr>Decision Tree</vt:lpstr>
      <vt:lpstr>Properties of Binary Trees</vt:lpstr>
      <vt:lpstr>Binary Tree ADT</vt:lpstr>
      <vt:lpstr>A Linked Structure for Binary Trees</vt:lpstr>
      <vt:lpstr>Inorder Traversal</vt:lpstr>
      <vt:lpstr>Exercise: Inorder Traversal</vt:lpstr>
      <vt:lpstr>Exercise: Preorder &amp; InOrder  Traversal</vt:lpstr>
      <vt:lpstr>Application Print Arithmetic Expressions</vt:lpstr>
      <vt:lpstr>Application Evaluate Arithmetic Expressions</vt:lpstr>
      <vt:lpstr>Exercise Arithmetic Expressions </vt:lpstr>
      <vt:lpstr>Euler Tour Traversal</vt:lpstr>
      <vt:lpstr>Euler Tour Traversal</vt:lpstr>
      <vt:lpstr>Application Print Arithmetic Expressions</vt:lpstr>
      <vt:lpstr>Interview Question 1</vt:lpstr>
      <vt:lpstr>Interview Question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186</cp:revision>
  <dcterms:created xsi:type="dcterms:W3CDTF">2015-08-27T15:17:35Z</dcterms:created>
  <dcterms:modified xsi:type="dcterms:W3CDTF">2015-11-02T20:38:25Z</dcterms:modified>
</cp:coreProperties>
</file>